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325" r:id="rId5"/>
    <p:sldId id="336" r:id="rId6"/>
    <p:sldId id="326" r:id="rId7"/>
    <p:sldId id="327" r:id="rId8"/>
    <p:sldId id="328" r:id="rId9"/>
    <p:sldId id="334" r:id="rId10"/>
    <p:sldId id="331" r:id="rId11"/>
    <p:sldId id="335" r:id="rId12"/>
    <p:sldId id="324" r:id="rId13"/>
    <p:sldId id="337" r:id="rId14"/>
    <p:sldId id="33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D5B71D-D3D7-EB2F-A4DA-8136E159C2EF}" name="Cherry Lin" initials="CL" userId="S::cherry.lin@cqc.org.uk::43426b3f-56ec-488c-b3d0-2c9bbc8e1fa4" providerId="AD"/>
  <p188:author id="{6F2B1226-3394-4C2B-0FBA-961B498B82FA}" name="Becky Lee" initials="BL" userId="S::becky.lee@cqc.org.uk::be0acdc9-b492-4c7c-984d-c877f8dbdfdd" providerId="AD"/>
  <p188:author id="{E2B5742A-19F9-19A4-A2CE-983F31121FDB}" name="Katie OConnell" initials="KO" userId="S::katie.oconnell@cqc.org.uk::defed916-f1b9-42ee-ab44-dce911dfe745" providerId="AD"/>
  <p188:author id="{11AB455C-4496-A74E-A273-F8F9EDD8F082}" name="Peter Hawkins" initials="PH" userId="S::Peter.Hawkins@cqc.org.uk::6c216b90-de3f-4f91-bd6f-0a856221bd06" providerId="AD"/>
  <p188:author id="{39740C6E-B2FE-DA47-61F9-E4EADAD28056}" name="Yvonne Ellaway" initials="YE" userId="S::yvonne.ellaway@cqc.org.uk::232774e3-4df0-44a2-aa2a-83e30b2cf7de" providerId="AD"/>
  <p188:author id="{B23F9078-93BF-3D55-B4F8-D35ACAB2793D}" name="Dean Austyn" initials="" userId="S::dean.austyn@cqc.org.uk::544c2dd9-cae2-4930-a3a9-0b4ecb3a44c9" providerId="AD"/>
  <p188:author id="{DC472C89-6363-1357-C301-5D3E82F80175}" name="Peter Hawkins" initials="PH" userId="S::peter.hawkins@cqc.org.uk::6c216b90-de3f-4f91-bd6f-0a856221bd06" providerId="AD"/>
  <p188:author id="{BEE4DD93-D0E9-EAAD-69A4-C1A70C4F3383}" name="Katie OConnell" initials="" userId="S::Katie.OConnell@cqc.org.uk::defed916-f1b9-42ee-ab44-dce911dfe745" providerId="AD"/>
  <p188:author id="{2689A79B-9822-0E94-463F-A449F614BBC9}" name="Chris Usher" initials="CU" userId="S::Christopher.Usher@cqc.org.uk::efca3765-3a10-4808-94f2-5ef8a65e7233" providerId="AD"/>
  <p188:author id="{A30D13A3-B26D-C162-E6F8-20F003BB0B38}" name="Chris Usher" initials="CU" userId="S::christopher.usher@cqc.org.uk::efca3765-3a10-4808-94f2-5ef8a65e7233" providerId="AD"/>
  <p188:author id="{DD813EB7-E40C-8BCA-90B5-91875C8B9F77}" name="Sarah Smalley" initials="" userId="S::Sarah.Smalley@cqc.org.uk::f551c8ca-a269-45c3-ad59-eeca59a9e81d" providerId="AD"/>
  <p188:author id="{84283FBB-1857-275C-8998-23D8E8B2EDCC}" name="Christopher Fawcett" initials="CF" userId="S::christopher.fawcett@cqc.org.uk::13cacf2c-f5f3-4ff4-9a4a-9242eb459781" providerId="AD"/>
  <p188:author id="{5D1970E1-EC79-C105-58B4-509CA0C14AD1}" name="Sarah Smalley" initials="SS" userId="S::sarah.smalley@cqc.org.uk::f551c8ca-a269-45c3-ad59-eeca59a9e81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167F0E"/>
    <a:srgbClr val="F50D08"/>
    <a:srgbClr val="F2F2F2"/>
    <a:srgbClr val="FFBF00"/>
    <a:srgbClr val="FFCC00"/>
    <a:srgbClr val="FFC5E2"/>
    <a:srgbClr val="FFFFFF"/>
    <a:srgbClr val="FF0000"/>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7" d="100"/>
          <a:sy n="127" d="100"/>
        </p:scale>
        <p:origin x="259"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228A25-AFEC-4E8B-8EFE-CF56674E2D00}" type="datetimeFigureOut">
              <a:rPr lang="en-GB" smtClean="0"/>
              <a:t>21/11/2025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39AEEB-EE90-4CDD-BA1F-035FEE1C631E}" type="slidenum">
              <a:rPr lang="en-GB" smtClean="0"/>
              <a:t>‹#›</a:t>
            </a:fld>
            <a:endParaRPr lang="en-GB"/>
          </a:p>
        </p:txBody>
      </p:sp>
    </p:spTree>
    <p:extLst>
      <p:ext uri="{BB962C8B-B14F-4D97-AF65-F5344CB8AC3E}">
        <p14:creationId xmlns:p14="http://schemas.microsoft.com/office/powerpoint/2010/main" val="1121768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539AEEB-EE90-4CDD-BA1F-035FEE1C631E}" type="slidenum">
              <a:rPr lang="en-GB" smtClean="0"/>
              <a:t>1</a:t>
            </a:fld>
            <a:endParaRPr lang="en-GB"/>
          </a:p>
        </p:txBody>
      </p:sp>
    </p:spTree>
    <p:extLst>
      <p:ext uri="{BB962C8B-B14F-4D97-AF65-F5344CB8AC3E}">
        <p14:creationId xmlns:p14="http://schemas.microsoft.com/office/powerpoint/2010/main" val="1531714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5F4ED70-C3CA-4653-928A-F2AF65C941DB}" type="slidenum">
              <a:rPr lang="en-GB" smtClean="0"/>
              <a:t>10</a:t>
            </a:fld>
            <a:endParaRPr lang="en-GB"/>
          </a:p>
        </p:txBody>
      </p:sp>
    </p:spTree>
    <p:extLst>
      <p:ext uri="{BB962C8B-B14F-4D97-AF65-F5344CB8AC3E}">
        <p14:creationId xmlns:p14="http://schemas.microsoft.com/office/powerpoint/2010/main" val="3499047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BA3B2-F0BB-28B7-8B16-4A1D2BEF47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E21309-9E87-4B49-8DA6-2F4968DAE5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6142AE-8F63-2359-BE45-B4485D078EE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AB3770E-683D-1EB7-6F04-7662A9B41361}"/>
              </a:ext>
            </a:extLst>
          </p:cNvPr>
          <p:cNvSpPr>
            <a:spLocks noGrp="1"/>
          </p:cNvSpPr>
          <p:nvPr>
            <p:ph type="sldNum" sz="quarter" idx="5"/>
          </p:nvPr>
        </p:nvSpPr>
        <p:spPr/>
        <p:txBody>
          <a:bodyPr/>
          <a:lstStyle/>
          <a:p>
            <a:fld id="{95F4ED70-C3CA-4653-928A-F2AF65C941DB}" type="slidenum">
              <a:rPr lang="en-GB" smtClean="0"/>
              <a:t>11</a:t>
            </a:fld>
            <a:endParaRPr lang="en-GB"/>
          </a:p>
        </p:txBody>
      </p:sp>
    </p:spTree>
    <p:extLst>
      <p:ext uri="{BB962C8B-B14F-4D97-AF65-F5344CB8AC3E}">
        <p14:creationId xmlns:p14="http://schemas.microsoft.com/office/powerpoint/2010/main" val="3537141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233B9-2B55-D37F-DB80-241B37881D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7F6D24-F9EB-63F5-06AC-E8B62A6513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511EA-B1D8-50A8-1489-828CE8732955}"/>
              </a:ext>
            </a:extLst>
          </p:cNvPr>
          <p:cNvSpPr>
            <a:spLocks noGrp="1"/>
          </p:cNvSpPr>
          <p:nvPr>
            <p:ph type="body" idx="1"/>
          </p:nvPr>
        </p:nvSpPr>
        <p:spPr/>
        <p:txBody>
          <a:bodyPr/>
          <a:lstStyle/>
          <a:p>
            <a:pPr marL="0" indent="0">
              <a:buFont typeface="Arial" panose="020B0604020202020204" pitchFamily="34" charset="0"/>
              <a:buNone/>
            </a:pPr>
            <a:endParaRPr lang="en-GB"/>
          </a:p>
        </p:txBody>
      </p:sp>
      <p:sp>
        <p:nvSpPr>
          <p:cNvPr id="4" name="Slide Number Placeholder 3">
            <a:extLst>
              <a:ext uri="{FF2B5EF4-FFF2-40B4-BE49-F238E27FC236}">
                <a16:creationId xmlns:a16="http://schemas.microsoft.com/office/drawing/2014/main" id="{4E8B96CB-FB20-9CC7-A128-D5FEB27AA37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4332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D54A4-FA43-9675-E264-C34345203D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FC34D-AED4-5912-78AD-89532CF0DA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6143FB-A2DA-BE49-0BAA-66B836B53339}"/>
              </a:ext>
            </a:extLst>
          </p:cNvPr>
          <p:cNvSpPr>
            <a:spLocks noGrp="1"/>
          </p:cNvSpPr>
          <p:nvPr>
            <p:ph type="body" idx="1"/>
          </p:nvPr>
        </p:nvSpPr>
        <p:spPr/>
        <p:txBody>
          <a:bodyPr/>
          <a:lstStyle/>
          <a:p>
            <a:pPr marL="171450" indent="-171450">
              <a:buFont typeface="Arial" panose="020B0604020202020204" pitchFamily="34" charset="0"/>
              <a:buChar char="•"/>
            </a:pPr>
            <a:endParaRPr lang="en-GB"/>
          </a:p>
        </p:txBody>
      </p:sp>
      <p:sp>
        <p:nvSpPr>
          <p:cNvPr id="4" name="Slide Number Placeholder 3">
            <a:extLst>
              <a:ext uri="{FF2B5EF4-FFF2-40B4-BE49-F238E27FC236}">
                <a16:creationId xmlns:a16="http://schemas.microsoft.com/office/drawing/2014/main" id="{113602A5-70C6-06BE-DF4A-17BFEDC22DA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7551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233B9-2B55-D37F-DB80-241B37881D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7F6D24-F9EB-63F5-06AC-E8B62A6513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511EA-B1D8-50A8-1489-828CE8732955}"/>
              </a:ext>
            </a:extLst>
          </p:cNvPr>
          <p:cNvSpPr>
            <a:spLocks noGrp="1"/>
          </p:cNvSpPr>
          <p:nvPr>
            <p:ph type="body" idx="1"/>
          </p:nvPr>
        </p:nvSpPr>
        <p:spPr/>
        <p:txBody>
          <a:bodyPr/>
          <a:lstStyle/>
          <a:p>
            <a:pPr marL="171450" indent="-171450">
              <a:buFont typeface="Arial" panose="020B0604020202020204" pitchFamily="34" charset="0"/>
              <a:buChar char="•"/>
            </a:pPr>
            <a:endParaRPr lang="en-GB"/>
          </a:p>
        </p:txBody>
      </p:sp>
      <p:sp>
        <p:nvSpPr>
          <p:cNvPr id="4" name="Slide Number Placeholder 3">
            <a:extLst>
              <a:ext uri="{FF2B5EF4-FFF2-40B4-BE49-F238E27FC236}">
                <a16:creationId xmlns:a16="http://schemas.microsoft.com/office/drawing/2014/main" id="{4E8B96CB-FB20-9CC7-A128-D5FEB27AA37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2619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0596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9993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17C74-15CE-2350-E7AB-88DA0C7553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EAF4C6-096E-1C6B-6687-C594A944DD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F562AA-9382-5612-5D52-48BC2BE5964B}"/>
              </a:ext>
            </a:extLst>
          </p:cNvPr>
          <p:cNvSpPr>
            <a:spLocks noGrp="1"/>
          </p:cNvSpPr>
          <p:nvPr>
            <p:ph type="body" idx="1"/>
          </p:nvPr>
        </p:nvSpPr>
        <p:spPr/>
        <p:txBody>
          <a:bodyPr/>
          <a:lstStyle/>
          <a:p>
            <a:pPr marL="0" indent="0" algn="l" rtl="0" eaLnBrk="1" fontAlgn="ctr" latinLnBrk="0" hangingPunct="1">
              <a:buFont typeface="Arial" panose="020B0604020202020204" pitchFamily="34" charset="0"/>
              <a:buNone/>
            </a:pPr>
            <a:endParaRPr lang="en-GB"/>
          </a:p>
        </p:txBody>
      </p:sp>
      <p:sp>
        <p:nvSpPr>
          <p:cNvPr id="4" name="Slide Number Placeholder 3">
            <a:extLst>
              <a:ext uri="{FF2B5EF4-FFF2-40B4-BE49-F238E27FC236}">
                <a16:creationId xmlns:a16="http://schemas.microsoft.com/office/drawing/2014/main" id="{14C92399-8C8B-427D-35D9-E0B8313E3EA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6399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F4ED70-C3CA-4653-928A-F2AF65C941D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1825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1ECAB-7345-6425-2E3C-913EE2C331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F55BB3-AF39-7911-C7E1-33321049DF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D374A-22F8-25D7-FDA4-8861F6D3493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AFDE7E3-7070-68A9-8A0F-E402B5CD6178}"/>
              </a:ext>
            </a:extLst>
          </p:cNvPr>
          <p:cNvSpPr>
            <a:spLocks noGrp="1"/>
          </p:cNvSpPr>
          <p:nvPr>
            <p:ph type="sldNum" sz="quarter" idx="5"/>
          </p:nvPr>
        </p:nvSpPr>
        <p:spPr/>
        <p:txBody>
          <a:bodyPr/>
          <a:lstStyle/>
          <a:p>
            <a:fld id="{95F4ED70-C3CA-4653-928A-F2AF65C941DB}" type="slidenum">
              <a:rPr lang="en-GB" smtClean="0"/>
              <a:t>9</a:t>
            </a:fld>
            <a:endParaRPr lang="en-GB"/>
          </a:p>
        </p:txBody>
      </p:sp>
    </p:spTree>
    <p:extLst>
      <p:ext uri="{BB962C8B-B14F-4D97-AF65-F5344CB8AC3E}">
        <p14:creationId xmlns:p14="http://schemas.microsoft.com/office/powerpoint/2010/main" val="4234974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64E6F-34EA-04E2-A2C7-83E3562A3B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CD1BB0-AE5C-49AE-3F6C-C1546AB8BC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94E517-DD00-D782-DDF2-CDA7FF980ECA}"/>
              </a:ext>
            </a:extLst>
          </p:cNvPr>
          <p:cNvSpPr>
            <a:spLocks noGrp="1"/>
          </p:cNvSpPr>
          <p:nvPr>
            <p:ph type="dt" sz="half" idx="10"/>
          </p:nvPr>
        </p:nvSpPr>
        <p:spPr/>
        <p:txBody>
          <a:bodyPr/>
          <a:lstStyle/>
          <a:p>
            <a:fld id="{F99FD8CE-8702-4979-8EB1-0A7A3AA37764}" type="datetime1">
              <a:rPr lang="en-GB" smtClean="0"/>
              <a:t>21/11/2025</a:t>
            </a:fld>
            <a:endParaRPr lang="en-GB"/>
          </a:p>
        </p:txBody>
      </p:sp>
      <p:sp>
        <p:nvSpPr>
          <p:cNvPr id="5" name="Footer Placeholder 4">
            <a:extLst>
              <a:ext uri="{FF2B5EF4-FFF2-40B4-BE49-F238E27FC236}">
                <a16:creationId xmlns:a16="http://schemas.microsoft.com/office/drawing/2014/main" id="{9CDE7E21-522E-4FF8-76C5-761EAA382F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096C01-CE57-078D-50DB-197CE2365A71}"/>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328273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90175-0CD9-F5AE-5BD1-48C9801BC20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988EF1-3848-797A-4485-83424B1A1C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4BFB4F-0A53-5E61-9F85-3E8F014518DF}"/>
              </a:ext>
            </a:extLst>
          </p:cNvPr>
          <p:cNvSpPr>
            <a:spLocks noGrp="1"/>
          </p:cNvSpPr>
          <p:nvPr>
            <p:ph type="dt" sz="half" idx="10"/>
          </p:nvPr>
        </p:nvSpPr>
        <p:spPr/>
        <p:txBody>
          <a:bodyPr/>
          <a:lstStyle/>
          <a:p>
            <a:fld id="{2D12DE21-61E7-4183-A479-3AF37ED59ACB}" type="datetime1">
              <a:rPr lang="en-GB" smtClean="0"/>
              <a:t>21/11/2025</a:t>
            </a:fld>
            <a:endParaRPr lang="en-GB"/>
          </a:p>
        </p:txBody>
      </p:sp>
      <p:sp>
        <p:nvSpPr>
          <p:cNvPr id="5" name="Footer Placeholder 4">
            <a:extLst>
              <a:ext uri="{FF2B5EF4-FFF2-40B4-BE49-F238E27FC236}">
                <a16:creationId xmlns:a16="http://schemas.microsoft.com/office/drawing/2014/main" id="{124C0572-424B-7551-4674-0EAC13190B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1E5A92-C673-0DE0-5FCC-2D5D6C4F50F4}"/>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353690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89E21E-AB1A-9E33-6CE9-ECFDBF6278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CC16D5-7A76-4D0A-E41C-1482F434B2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7BAB8C-7C71-9D1F-1121-E37630B32469}"/>
              </a:ext>
            </a:extLst>
          </p:cNvPr>
          <p:cNvSpPr>
            <a:spLocks noGrp="1"/>
          </p:cNvSpPr>
          <p:nvPr>
            <p:ph type="dt" sz="half" idx="10"/>
          </p:nvPr>
        </p:nvSpPr>
        <p:spPr/>
        <p:txBody>
          <a:bodyPr/>
          <a:lstStyle/>
          <a:p>
            <a:fld id="{2AC0A602-378F-4663-8AE8-44ED7B49EE92}" type="datetime1">
              <a:rPr lang="en-GB" smtClean="0"/>
              <a:t>21/11/2025</a:t>
            </a:fld>
            <a:endParaRPr lang="en-GB"/>
          </a:p>
        </p:txBody>
      </p:sp>
      <p:sp>
        <p:nvSpPr>
          <p:cNvPr id="5" name="Footer Placeholder 4">
            <a:extLst>
              <a:ext uri="{FF2B5EF4-FFF2-40B4-BE49-F238E27FC236}">
                <a16:creationId xmlns:a16="http://schemas.microsoft.com/office/drawing/2014/main" id="{B388A1DF-6B4C-36B2-5F6B-D91631E67E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1D6C7B-FC2D-5BDD-71A0-4FCBB3C522CF}"/>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16009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B3BDF-8032-64A3-282F-6B12DFCB80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D65084-9A32-B991-4C44-1A87DFFE97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A796E5-088D-1164-F1FD-32748EF661B5}"/>
              </a:ext>
            </a:extLst>
          </p:cNvPr>
          <p:cNvSpPr>
            <a:spLocks noGrp="1"/>
          </p:cNvSpPr>
          <p:nvPr>
            <p:ph type="dt" sz="half" idx="10"/>
          </p:nvPr>
        </p:nvSpPr>
        <p:spPr/>
        <p:txBody>
          <a:bodyPr/>
          <a:lstStyle/>
          <a:p>
            <a:fld id="{68DA3AB4-E3CC-4614-BE1B-C68DC54911B6}" type="datetime1">
              <a:rPr lang="en-GB" smtClean="0"/>
              <a:t>21/11/2025</a:t>
            </a:fld>
            <a:endParaRPr lang="en-GB"/>
          </a:p>
        </p:txBody>
      </p:sp>
      <p:sp>
        <p:nvSpPr>
          <p:cNvPr id="5" name="Footer Placeholder 4">
            <a:extLst>
              <a:ext uri="{FF2B5EF4-FFF2-40B4-BE49-F238E27FC236}">
                <a16:creationId xmlns:a16="http://schemas.microsoft.com/office/drawing/2014/main" id="{8662CC12-FFD6-8F5A-FF48-4BBFAAA984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C1B24C-7DCF-D765-2A78-81EA1DD68AD2}"/>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4126907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60DFB-9532-44D3-0E86-15DD498460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BD6DD69-88C6-0B24-A547-B77F1523EA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35D33B-AB2D-34C5-3AEE-DBDC0A9CB22A}"/>
              </a:ext>
            </a:extLst>
          </p:cNvPr>
          <p:cNvSpPr>
            <a:spLocks noGrp="1"/>
          </p:cNvSpPr>
          <p:nvPr>
            <p:ph type="dt" sz="half" idx="10"/>
          </p:nvPr>
        </p:nvSpPr>
        <p:spPr/>
        <p:txBody>
          <a:bodyPr/>
          <a:lstStyle/>
          <a:p>
            <a:fld id="{4C729E0A-23CB-4919-A718-D13D036B22AD}" type="datetime1">
              <a:rPr lang="en-GB" smtClean="0"/>
              <a:t>21/11/2025</a:t>
            </a:fld>
            <a:endParaRPr lang="en-GB"/>
          </a:p>
        </p:txBody>
      </p:sp>
      <p:sp>
        <p:nvSpPr>
          <p:cNvPr id="5" name="Footer Placeholder 4">
            <a:extLst>
              <a:ext uri="{FF2B5EF4-FFF2-40B4-BE49-F238E27FC236}">
                <a16:creationId xmlns:a16="http://schemas.microsoft.com/office/drawing/2014/main" id="{92FAE973-D6F5-4E7D-F511-14114D8863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DDC7F2-595C-E6C0-0DF2-8B45BE3C9455}"/>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70733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E603E-97CC-0E60-B40D-3B792A0969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AB40CA-2C80-8DA2-F6F0-4E636712BE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E818C35-7594-9621-0C16-58A5048C3B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3F5D53-4104-D832-9D7C-DF685B8A82A2}"/>
              </a:ext>
            </a:extLst>
          </p:cNvPr>
          <p:cNvSpPr>
            <a:spLocks noGrp="1"/>
          </p:cNvSpPr>
          <p:nvPr>
            <p:ph type="dt" sz="half" idx="10"/>
          </p:nvPr>
        </p:nvSpPr>
        <p:spPr/>
        <p:txBody>
          <a:bodyPr/>
          <a:lstStyle/>
          <a:p>
            <a:fld id="{70C64747-BE5C-44C7-B9BF-BF385DDEA00B}" type="datetime1">
              <a:rPr lang="en-GB" smtClean="0"/>
              <a:t>21/11/2025</a:t>
            </a:fld>
            <a:endParaRPr lang="en-GB"/>
          </a:p>
        </p:txBody>
      </p:sp>
      <p:sp>
        <p:nvSpPr>
          <p:cNvPr id="6" name="Footer Placeholder 5">
            <a:extLst>
              <a:ext uri="{FF2B5EF4-FFF2-40B4-BE49-F238E27FC236}">
                <a16:creationId xmlns:a16="http://schemas.microsoft.com/office/drawing/2014/main" id="{E7BDA259-8F83-EA47-D9FF-D1B50EFE1F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D352FA-E0BB-52C9-89FC-B1F730B8DA34}"/>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2689861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3900-1B03-2F73-08C5-5D64B09B455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5F1964-C2F0-92F7-C28C-074410D573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3F3E84-C2F1-AA3B-A49E-5D42564B3B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4F19A86-7D6B-68DD-EA70-DC9C13FA14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6689A6-4B42-5FE5-F27B-4809D01EF4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F07764-7D43-3940-621A-AF379029D662}"/>
              </a:ext>
            </a:extLst>
          </p:cNvPr>
          <p:cNvSpPr>
            <a:spLocks noGrp="1"/>
          </p:cNvSpPr>
          <p:nvPr>
            <p:ph type="dt" sz="half" idx="10"/>
          </p:nvPr>
        </p:nvSpPr>
        <p:spPr/>
        <p:txBody>
          <a:bodyPr/>
          <a:lstStyle/>
          <a:p>
            <a:fld id="{CF96B62A-4445-47CB-9097-8072CE12C45D}" type="datetime1">
              <a:rPr lang="en-GB" smtClean="0"/>
              <a:t>21/11/2025</a:t>
            </a:fld>
            <a:endParaRPr lang="en-GB"/>
          </a:p>
        </p:txBody>
      </p:sp>
      <p:sp>
        <p:nvSpPr>
          <p:cNvPr id="8" name="Footer Placeholder 7">
            <a:extLst>
              <a:ext uri="{FF2B5EF4-FFF2-40B4-BE49-F238E27FC236}">
                <a16:creationId xmlns:a16="http://schemas.microsoft.com/office/drawing/2014/main" id="{3A8315C3-A2D5-4634-1BC8-40AF8E1A66B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E64BE8-FF29-22ED-510E-B2F63D4B959D}"/>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2575738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99BEB-2FC1-D74F-5078-B0E02E90274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3CFF11-1343-AAE8-69E3-D85B01815254}"/>
              </a:ext>
            </a:extLst>
          </p:cNvPr>
          <p:cNvSpPr>
            <a:spLocks noGrp="1"/>
          </p:cNvSpPr>
          <p:nvPr>
            <p:ph type="dt" sz="half" idx="10"/>
          </p:nvPr>
        </p:nvSpPr>
        <p:spPr/>
        <p:txBody>
          <a:bodyPr/>
          <a:lstStyle/>
          <a:p>
            <a:fld id="{399B3FAE-F04A-45C2-A9E8-9B0F779EEE24}" type="datetime1">
              <a:rPr lang="en-GB" smtClean="0"/>
              <a:t>21/11/2025</a:t>
            </a:fld>
            <a:endParaRPr lang="en-GB"/>
          </a:p>
        </p:txBody>
      </p:sp>
      <p:sp>
        <p:nvSpPr>
          <p:cNvPr id="4" name="Footer Placeholder 3">
            <a:extLst>
              <a:ext uri="{FF2B5EF4-FFF2-40B4-BE49-F238E27FC236}">
                <a16:creationId xmlns:a16="http://schemas.microsoft.com/office/drawing/2014/main" id="{824E69E2-E67A-3A63-BD37-513B774394C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9EE617-4966-5B6B-6D25-BBF37FD0C562}"/>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3677023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914516-2068-9CA1-F6C6-47BA79977F96}"/>
              </a:ext>
            </a:extLst>
          </p:cNvPr>
          <p:cNvSpPr>
            <a:spLocks noGrp="1"/>
          </p:cNvSpPr>
          <p:nvPr>
            <p:ph type="dt" sz="half" idx="10"/>
          </p:nvPr>
        </p:nvSpPr>
        <p:spPr/>
        <p:txBody>
          <a:bodyPr/>
          <a:lstStyle/>
          <a:p>
            <a:fld id="{64F59B5D-F4F9-4526-BFD3-507BEE5BA6B7}" type="datetime1">
              <a:rPr lang="en-GB" smtClean="0"/>
              <a:t>21/11/2025</a:t>
            </a:fld>
            <a:endParaRPr lang="en-GB"/>
          </a:p>
        </p:txBody>
      </p:sp>
      <p:sp>
        <p:nvSpPr>
          <p:cNvPr id="3" name="Footer Placeholder 2">
            <a:extLst>
              <a:ext uri="{FF2B5EF4-FFF2-40B4-BE49-F238E27FC236}">
                <a16:creationId xmlns:a16="http://schemas.microsoft.com/office/drawing/2014/main" id="{CEEA6F28-15E6-70C6-63C8-934744A4505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F39AC9-FEB8-4F65-91F3-9AB02B3CFC77}"/>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1968184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A13B-C4C7-98B8-4BDA-1B1AA89E66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658F4F-12F9-A2ED-35A3-BF6A57FF3C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514D8A1-11AA-8ADE-7E27-79C7BE9A6F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11D528-43A4-F3E0-E1E8-B7DE2DB70467}"/>
              </a:ext>
            </a:extLst>
          </p:cNvPr>
          <p:cNvSpPr>
            <a:spLocks noGrp="1"/>
          </p:cNvSpPr>
          <p:nvPr>
            <p:ph type="dt" sz="half" idx="10"/>
          </p:nvPr>
        </p:nvSpPr>
        <p:spPr/>
        <p:txBody>
          <a:bodyPr/>
          <a:lstStyle/>
          <a:p>
            <a:fld id="{8797CAE7-5A99-4732-BAD7-B9DFA1496C11}" type="datetime1">
              <a:rPr lang="en-GB" smtClean="0"/>
              <a:t>21/11/2025</a:t>
            </a:fld>
            <a:endParaRPr lang="en-GB"/>
          </a:p>
        </p:txBody>
      </p:sp>
      <p:sp>
        <p:nvSpPr>
          <p:cNvPr id="6" name="Footer Placeholder 5">
            <a:extLst>
              <a:ext uri="{FF2B5EF4-FFF2-40B4-BE49-F238E27FC236}">
                <a16:creationId xmlns:a16="http://schemas.microsoft.com/office/drawing/2014/main" id="{6011D7F2-F43D-0AEE-ED69-D55A60DFFC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445844-34BB-9F8B-B8C4-22D54DB3BA72}"/>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3454802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580DE-4387-7424-C595-5A0AB05B1F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B52CFA-EAFD-8723-85A5-F33079723A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E90F09A-0A1B-9A95-250A-A168CA6C89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E9CE27-E2BA-4184-3D8E-3224EE3AFA7D}"/>
              </a:ext>
            </a:extLst>
          </p:cNvPr>
          <p:cNvSpPr>
            <a:spLocks noGrp="1"/>
          </p:cNvSpPr>
          <p:nvPr>
            <p:ph type="dt" sz="half" idx="10"/>
          </p:nvPr>
        </p:nvSpPr>
        <p:spPr/>
        <p:txBody>
          <a:bodyPr/>
          <a:lstStyle/>
          <a:p>
            <a:fld id="{F5831DC0-34F0-40CA-9506-3BD190EB60A4}" type="datetime1">
              <a:rPr lang="en-GB" smtClean="0"/>
              <a:t>21/11/2025</a:t>
            </a:fld>
            <a:endParaRPr lang="en-GB"/>
          </a:p>
        </p:txBody>
      </p:sp>
      <p:sp>
        <p:nvSpPr>
          <p:cNvPr id="6" name="Footer Placeholder 5">
            <a:extLst>
              <a:ext uri="{FF2B5EF4-FFF2-40B4-BE49-F238E27FC236}">
                <a16:creationId xmlns:a16="http://schemas.microsoft.com/office/drawing/2014/main" id="{EC9B408E-98A0-BC46-6632-674FB9A1D5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635788-93E3-B57B-1C99-FC971CCE19CB}"/>
              </a:ext>
            </a:extLst>
          </p:cNvPr>
          <p:cNvSpPr>
            <a:spLocks noGrp="1"/>
          </p:cNvSpPr>
          <p:nvPr>
            <p:ph type="sldNum" sz="quarter" idx="12"/>
          </p:nvPr>
        </p:nvSpPr>
        <p:spPr/>
        <p:txBody>
          <a:bodyPr/>
          <a:lstStyle/>
          <a:p>
            <a:fld id="{EFAAA52C-CE07-4EAC-8791-44FF385A0652}" type="slidenum">
              <a:rPr lang="en-GB" smtClean="0"/>
              <a:t>‹#›</a:t>
            </a:fld>
            <a:endParaRPr lang="en-GB"/>
          </a:p>
        </p:txBody>
      </p:sp>
    </p:spTree>
    <p:extLst>
      <p:ext uri="{BB962C8B-B14F-4D97-AF65-F5344CB8AC3E}">
        <p14:creationId xmlns:p14="http://schemas.microsoft.com/office/powerpoint/2010/main" val="2047988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8688BB-47F1-70C9-8B60-20EED4F0CE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55DF7C1-46E7-5D79-F2DA-36001883A2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10F5CF-00B9-45D9-A74A-A3B37E9446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7EA7ED-09E9-44BA-9783-CAA5B1B7C6BE}" type="datetime1">
              <a:rPr lang="en-GB" smtClean="0"/>
              <a:t>21/11/2025</a:t>
            </a:fld>
            <a:endParaRPr lang="en-GB"/>
          </a:p>
        </p:txBody>
      </p:sp>
      <p:sp>
        <p:nvSpPr>
          <p:cNvPr id="5" name="Footer Placeholder 4">
            <a:extLst>
              <a:ext uri="{FF2B5EF4-FFF2-40B4-BE49-F238E27FC236}">
                <a16:creationId xmlns:a16="http://schemas.microsoft.com/office/drawing/2014/main" id="{6ECE306A-0455-9905-625D-E641885FA7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F7D1143-EEE0-9639-5E02-68C0CA300C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AAA52C-CE07-4EAC-8791-44FF385A0652}" type="slidenum">
              <a:rPr lang="en-GB" smtClean="0"/>
              <a:t>‹#›</a:t>
            </a:fld>
            <a:endParaRPr lang="en-GB"/>
          </a:p>
        </p:txBody>
      </p:sp>
    </p:spTree>
    <p:extLst>
      <p:ext uri="{BB962C8B-B14F-4D97-AF65-F5344CB8AC3E}">
        <p14:creationId xmlns:p14="http://schemas.microsoft.com/office/powerpoint/2010/main" val="107973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8CFA196-B1EC-B509-6D56-B168EDF63AE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99445" y="425388"/>
            <a:ext cx="2241526" cy="711701"/>
          </a:xfrm>
          <a:prstGeom prst="rect">
            <a:avLst/>
          </a:prstGeom>
        </p:spPr>
      </p:pic>
      <p:sp>
        <p:nvSpPr>
          <p:cNvPr id="3" name="Title 2">
            <a:extLst>
              <a:ext uri="{FF2B5EF4-FFF2-40B4-BE49-F238E27FC236}">
                <a16:creationId xmlns:a16="http://schemas.microsoft.com/office/drawing/2014/main" id="{3F8E54C9-77C3-0922-0CE3-2EE8E8678872}"/>
              </a:ext>
            </a:extLst>
          </p:cNvPr>
          <p:cNvSpPr txBox="1">
            <a:spLocks noGrp="1"/>
          </p:cNvSpPr>
          <p:nvPr>
            <p:ph type="ctrTitle"/>
          </p:nvPr>
        </p:nvSpPr>
        <p:spPr>
          <a:xfrm>
            <a:off x="802903" y="2554538"/>
            <a:ext cx="9679449" cy="20100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p>
            <a:pPr lvl="0" algn="l">
              <a:spcAft>
                <a:spcPts val="600"/>
              </a:spcAft>
              <a:defRPr/>
            </a:pPr>
            <a:r>
              <a:rPr kumimoji="0" lang="en-US" sz="4400" b="1" i="0" u="none" strike="noStrike" kern="1200" cap="none" spc="0" normalizeH="0" baseline="0" noProof="0" dirty="0">
                <a:ln>
                  <a:noFill/>
                </a:ln>
                <a:solidFill>
                  <a:schemeClr val="bg1"/>
                </a:solidFill>
                <a:effectLst/>
                <a:uLnTx/>
                <a:uFillTx/>
                <a:latin typeface="Segoe UI"/>
                <a:cs typeface="Segoe UI"/>
              </a:rPr>
              <a:t>Balanced </a:t>
            </a:r>
            <a:r>
              <a:rPr lang="en-US" sz="4400" b="1" dirty="0">
                <a:solidFill>
                  <a:schemeClr val="bg1"/>
                </a:solidFill>
                <a:latin typeface="Segoe UI"/>
                <a:cs typeface="Segoe UI"/>
              </a:rPr>
              <a:t>s</a:t>
            </a:r>
            <a:r>
              <a:rPr kumimoji="0" lang="en-US" sz="4400" b="1" i="0" u="none" strike="noStrike" kern="1200" cap="none" spc="0" normalizeH="0" baseline="0" noProof="0" dirty="0">
                <a:ln>
                  <a:noFill/>
                </a:ln>
                <a:solidFill>
                  <a:schemeClr val="bg1"/>
                </a:solidFill>
                <a:effectLst/>
                <a:uLnTx/>
                <a:uFillTx/>
                <a:latin typeface="Segoe UI"/>
                <a:cs typeface="Segoe UI"/>
              </a:rPr>
              <a:t>core card</a:t>
            </a:r>
            <a:br>
              <a:rPr lang="en-US" sz="3300" b="1" i="0" u="none" strike="noStrike" kern="1200" cap="none" spc="0" normalizeH="0" baseline="0" noProof="0" dirty="0">
                <a:ln>
                  <a:noFill/>
                </a:ln>
                <a:effectLst/>
                <a:uLnTx/>
                <a:uFillTx/>
                <a:latin typeface="Segoe UI" panose="020B0502040204020203" pitchFamily="34" charset="0"/>
                <a:cs typeface="Segoe UI" panose="020B0502040204020203" pitchFamily="34" charset="0"/>
              </a:rPr>
            </a:br>
            <a:r>
              <a:rPr kumimoji="0" lang="en-US" sz="3300" i="0" u="none" strike="noStrike" kern="1200" cap="none" spc="0" normalizeH="0" baseline="0" noProof="0" dirty="0">
                <a:ln>
                  <a:noFill/>
                </a:ln>
                <a:solidFill>
                  <a:schemeClr val="bg1"/>
                </a:solidFill>
                <a:effectLst/>
                <a:uLnTx/>
                <a:uFillTx/>
                <a:latin typeface="Segoe UI"/>
                <a:cs typeface="Segoe UI"/>
              </a:rPr>
              <a:t>CQC Business Plan 2025/26 </a:t>
            </a:r>
            <a:br>
              <a:rPr lang="en-US" sz="3300" b="1" i="0" u="none" strike="noStrike" kern="1200" cap="none" spc="0" normalizeH="0" baseline="0" noProof="0" dirty="0">
                <a:ln>
                  <a:noFill/>
                </a:ln>
                <a:effectLst/>
                <a:uLnTx/>
                <a:uFillTx/>
                <a:latin typeface="Segoe UI" panose="020B0502040204020203" pitchFamily="34" charset="0"/>
                <a:cs typeface="Segoe UI" panose="020B0502040204020203" pitchFamily="34" charset="0"/>
              </a:rPr>
            </a:br>
            <a:br>
              <a:rPr lang="en-US" sz="4400" b="1" i="0" u="none" strike="noStrike" kern="1200" cap="none" spc="0" normalizeH="0" baseline="0" noProof="0" dirty="0">
                <a:ln>
                  <a:noFill/>
                </a:ln>
                <a:effectLst/>
                <a:uLnTx/>
                <a:uFillTx/>
                <a:latin typeface="Segoe UI" panose="020B0502040204020203" pitchFamily="34" charset="0"/>
                <a:cs typeface="Segoe UI" panose="020B0502040204020203" pitchFamily="34" charset="0"/>
              </a:rPr>
            </a:br>
            <a:r>
              <a:rPr lang="en-US" sz="3300" b="1" dirty="0">
                <a:solidFill>
                  <a:schemeClr val="bg1"/>
                </a:solidFill>
                <a:latin typeface="Segoe UI"/>
                <a:cs typeface="Segoe UI"/>
              </a:rPr>
              <a:t>Month 6 | September 2025</a:t>
            </a:r>
            <a:br>
              <a:rPr lang="en-US" sz="3300" b="1" dirty="0">
                <a:solidFill>
                  <a:schemeClr val="bg1"/>
                </a:solidFill>
                <a:latin typeface="Segoe UI"/>
                <a:cs typeface="Segoe UI"/>
              </a:rPr>
            </a:br>
            <a:r>
              <a:rPr lang="en-US" sz="1200" b="1" dirty="0">
                <a:solidFill>
                  <a:schemeClr val="bg1"/>
                </a:solidFill>
                <a:latin typeface="Segoe UI"/>
                <a:cs typeface="Segoe UI"/>
              </a:rPr>
              <a:t>CM/11/25/42 Item 4.2 Performance, Finance and Risk Updates for </a:t>
            </a:r>
            <a:r>
              <a:rPr lang="en-US" sz="1200" b="1">
                <a:solidFill>
                  <a:schemeClr val="bg1"/>
                </a:solidFill>
                <a:latin typeface="Segoe UI"/>
                <a:cs typeface="Segoe UI"/>
              </a:rPr>
              <a:t>Q2 – Appendix A</a:t>
            </a:r>
            <a:endParaRPr kumimoji="0" lang="en-US" sz="3300" b="1" i="0" u="none" strike="noStrike" kern="1200" cap="none" spc="0" normalizeH="0" baseline="0" noProof="0" dirty="0">
              <a:ln>
                <a:noFill/>
              </a:ln>
              <a:solidFill>
                <a:schemeClr val="bg1"/>
              </a:solidFill>
              <a:effectLst/>
              <a:uLnTx/>
              <a:uFillTx/>
              <a:latin typeface="Segoe UI"/>
              <a:cs typeface="Segoe UI"/>
            </a:endParaRPr>
          </a:p>
        </p:txBody>
      </p:sp>
      <p:sp>
        <p:nvSpPr>
          <p:cNvPr id="4" name="Slide Number Placeholder 3">
            <a:extLst>
              <a:ext uri="{FF2B5EF4-FFF2-40B4-BE49-F238E27FC236}">
                <a16:creationId xmlns:a16="http://schemas.microsoft.com/office/drawing/2014/main" id="{23ACC10A-324E-8A57-485C-376FC003C407}"/>
              </a:ext>
            </a:extLst>
          </p:cNvPr>
          <p:cNvSpPr>
            <a:spLocks noGrp="1"/>
          </p:cNvSpPr>
          <p:nvPr>
            <p:ph type="sldNum" sz="quarter" idx="12"/>
          </p:nvPr>
        </p:nvSpPr>
        <p:spPr>
          <a:xfrm>
            <a:off x="9448800" y="0"/>
            <a:ext cx="2743200" cy="365125"/>
          </a:xfrm>
        </p:spPr>
        <p:txBody>
          <a:bodyPr/>
          <a:lstStyle/>
          <a:p>
            <a:fld id="{158F7BA9-8F86-4CF2-91A1-3AE6E88BB4EC}" type="slidenum">
              <a:rPr lang="en-GB" smtClean="0">
                <a:solidFill>
                  <a:schemeClr val="bg1"/>
                </a:solidFill>
                <a:latin typeface="Segoe UI" panose="020B0502040204020203" pitchFamily="34" charset="0"/>
                <a:cs typeface="Segoe UI" panose="020B0502040204020203" pitchFamily="34" charset="0"/>
              </a:rPr>
              <a:t>1</a:t>
            </a:fld>
            <a:endParaRPr lang="en-GB">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18785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0EF4E65-AB1E-C7B5-B8AA-AA81618C3C75}"/>
              </a:ext>
              <a:ext uri="{C183D7F6-B498-43B3-948B-1728B52AA6E4}">
                <adec:decorative xmlns:adec="http://schemas.microsoft.com/office/drawing/2017/decorative" val="1"/>
              </a:ext>
            </a:extLst>
          </p:cNvPr>
          <p:cNvPicPr>
            <a:picLocks noChangeAspect="1"/>
          </p:cNvPicPr>
          <p:nvPr/>
        </p:nvPicPr>
        <p:blipFill>
          <a:blip r:embed="rId3" cstate="print">
            <a:duotone>
              <a:prstClr val="black"/>
              <a:srgbClr val="8B49A5">
                <a:tint val="45000"/>
                <a:satMod val="400000"/>
              </a:srgbClr>
            </a:duotone>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189027" y="295501"/>
            <a:ext cx="1628773" cy="516627"/>
          </a:xfrm>
          <a:prstGeom prst="rect">
            <a:avLst/>
          </a:prstGeom>
        </p:spPr>
      </p:pic>
      <p:sp>
        <p:nvSpPr>
          <p:cNvPr id="5" name="Rectangle 4">
            <a:extLst>
              <a:ext uri="{FF2B5EF4-FFF2-40B4-BE49-F238E27FC236}">
                <a16:creationId xmlns:a16="http://schemas.microsoft.com/office/drawing/2014/main" id="{9228D408-0225-05A7-9350-E3ABAE0DC06E}"/>
              </a:ext>
              <a:ext uri="{C183D7F6-B498-43B3-948B-1728B52AA6E4}">
                <adec:decorative xmlns:adec="http://schemas.microsoft.com/office/drawing/2017/decorative" val="1"/>
              </a:ext>
            </a:extLst>
          </p:cNvPr>
          <p:cNvSpPr/>
          <p:nvPr/>
        </p:nvSpPr>
        <p:spPr>
          <a:xfrm>
            <a:off x="273534" y="337445"/>
            <a:ext cx="100666" cy="459508"/>
          </a:xfrm>
          <a:prstGeom prst="rect">
            <a:avLst/>
          </a:prstGeom>
          <a:solidFill>
            <a:srgbClr val="7B5F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7B5F8C"/>
              </a:solidFill>
            </a:endParaRPr>
          </a:p>
        </p:txBody>
      </p:sp>
      <p:sp>
        <p:nvSpPr>
          <p:cNvPr id="6" name="Rectangle 5">
            <a:extLst>
              <a:ext uri="{FF2B5EF4-FFF2-40B4-BE49-F238E27FC236}">
                <a16:creationId xmlns:a16="http://schemas.microsoft.com/office/drawing/2014/main" id="{17323CAE-131A-2FA3-D3E4-208A288259DC}"/>
              </a:ext>
              <a:ext uri="{C183D7F6-B498-43B3-948B-1728B52AA6E4}">
                <adec:decorative xmlns:adec="http://schemas.microsoft.com/office/drawing/2017/decorative" val="1"/>
              </a:ext>
            </a:extLst>
          </p:cNvPr>
          <p:cNvSpPr/>
          <p:nvPr/>
        </p:nvSpPr>
        <p:spPr>
          <a:xfrm>
            <a:off x="374200" y="337446"/>
            <a:ext cx="2041829" cy="459508"/>
          </a:xfrm>
          <a:prstGeom prst="rect">
            <a:avLst/>
          </a:prstGeom>
          <a:solidFill>
            <a:srgbClr val="7B5F8C">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8">
            <a:extLst>
              <a:ext uri="{FF2B5EF4-FFF2-40B4-BE49-F238E27FC236}">
                <a16:creationId xmlns:a16="http://schemas.microsoft.com/office/drawing/2014/main" id="{77E55930-4A77-66BE-A94A-011786088854}"/>
              </a:ext>
            </a:extLst>
          </p:cNvPr>
          <p:cNvSpPr txBox="1">
            <a:spLocks noGrp="1"/>
          </p:cNvSpPr>
          <p:nvPr>
            <p:ph type="title" idx="4294967295"/>
          </p:nvPr>
        </p:nvSpPr>
        <p:spPr>
          <a:xfrm>
            <a:off x="448740" y="399371"/>
            <a:ext cx="1623342"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5A4567"/>
                </a:solidFill>
                <a:latin typeface="Aptos"/>
                <a:ea typeface="+mn-ea"/>
                <a:cs typeface="Arial"/>
              </a:rPr>
              <a:t>Corporate Risk</a:t>
            </a:r>
            <a:endParaRPr lang="en-GB" sz="1600" b="1" i="0" u="none" strike="noStrike" kern="1200" cap="none" spc="0" normalizeH="0" baseline="0" noProof="0">
              <a:ln>
                <a:noFill/>
              </a:ln>
              <a:solidFill>
                <a:srgbClr val="5A4567"/>
              </a:solidFill>
              <a:effectLst/>
              <a:uLnTx/>
              <a:uFillTx/>
              <a:latin typeface="Aptos"/>
              <a:ea typeface="+mn-ea"/>
              <a:cs typeface="Arial"/>
            </a:endParaRPr>
          </a:p>
        </p:txBody>
      </p:sp>
      <p:graphicFrame>
        <p:nvGraphicFramePr>
          <p:cNvPr id="2" name="Table 1">
            <a:extLst>
              <a:ext uri="{FF2B5EF4-FFF2-40B4-BE49-F238E27FC236}">
                <a16:creationId xmlns:a16="http://schemas.microsoft.com/office/drawing/2014/main" id="{DCCAEFA4-22CB-84CC-C443-BF609C1265EC}"/>
              </a:ext>
            </a:extLst>
          </p:cNvPr>
          <p:cNvGraphicFramePr>
            <a:graphicFrameLocks noGrp="1"/>
          </p:cNvGraphicFramePr>
          <p:nvPr/>
        </p:nvGraphicFramePr>
        <p:xfrm>
          <a:off x="273534" y="1028417"/>
          <a:ext cx="11636046" cy="5248058"/>
        </p:xfrm>
        <a:graphic>
          <a:graphicData uri="http://schemas.openxmlformats.org/drawingml/2006/table">
            <a:tbl>
              <a:tblPr firstRow="1" bandRow="1">
                <a:tableStyleId>{5C22544A-7EE6-4342-B048-85BDC9FD1C3A}</a:tableStyleId>
              </a:tblPr>
              <a:tblGrid>
                <a:gridCol w="1555266">
                  <a:extLst>
                    <a:ext uri="{9D8B030D-6E8A-4147-A177-3AD203B41FA5}">
                      <a16:colId xmlns:a16="http://schemas.microsoft.com/office/drawing/2014/main" val="770980533"/>
                    </a:ext>
                  </a:extLst>
                </a:gridCol>
                <a:gridCol w="6056768">
                  <a:extLst>
                    <a:ext uri="{9D8B030D-6E8A-4147-A177-3AD203B41FA5}">
                      <a16:colId xmlns:a16="http://schemas.microsoft.com/office/drawing/2014/main" val="1717735585"/>
                    </a:ext>
                  </a:extLst>
                </a:gridCol>
                <a:gridCol w="869133">
                  <a:extLst>
                    <a:ext uri="{9D8B030D-6E8A-4147-A177-3AD203B41FA5}">
                      <a16:colId xmlns:a16="http://schemas.microsoft.com/office/drawing/2014/main" val="353907956"/>
                    </a:ext>
                  </a:extLst>
                </a:gridCol>
                <a:gridCol w="724277">
                  <a:extLst>
                    <a:ext uri="{9D8B030D-6E8A-4147-A177-3AD203B41FA5}">
                      <a16:colId xmlns:a16="http://schemas.microsoft.com/office/drawing/2014/main" val="659946862"/>
                    </a:ext>
                  </a:extLst>
                </a:gridCol>
                <a:gridCol w="858935">
                  <a:extLst>
                    <a:ext uri="{9D8B030D-6E8A-4147-A177-3AD203B41FA5}">
                      <a16:colId xmlns:a16="http://schemas.microsoft.com/office/drawing/2014/main" val="1771598300"/>
                    </a:ext>
                  </a:extLst>
                </a:gridCol>
                <a:gridCol w="1571667">
                  <a:extLst>
                    <a:ext uri="{9D8B030D-6E8A-4147-A177-3AD203B41FA5}">
                      <a16:colId xmlns:a16="http://schemas.microsoft.com/office/drawing/2014/main" val="1273264309"/>
                    </a:ext>
                  </a:extLst>
                </a:gridCol>
              </a:tblGrid>
              <a:tr h="360000">
                <a:tc>
                  <a:txBody>
                    <a:bodyPr/>
                    <a:lstStyle/>
                    <a:p>
                      <a:r>
                        <a:rPr lang="en-GB" sz="1100" b="0">
                          <a:latin typeface="Aptos"/>
                        </a:rPr>
                        <a:t>Reference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 Score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algn="ctr"/>
                      <a:r>
                        <a:rPr lang="en-GB" sz="1100" b="0">
                          <a:latin typeface="Aptos"/>
                        </a:rPr>
                        <a:t>Appetite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algn="ctr"/>
                      <a:r>
                        <a:rPr lang="en-GB" sz="1100" b="0">
                          <a:latin typeface="Aptos"/>
                        </a:rPr>
                        <a:t>Tolerance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 Status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extLst>
                  <a:ext uri="{0D108BD9-81ED-4DB2-BD59-A6C34878D82A}">
                    <a16:rowId xmlns:a16="http://schemas.microsoft.com/office/drawing/2014/main" val="580841321"/>
                  </a:ext>
                </a:extLst>
              </a:tr>
              <a:tr h="272859">
                <a:tc gridSpan="6">
                  <a:txBody>
                    <a:bodyPr/>
                    <a:lstStyle/>
                    <a:p>
                      <a:pPr marL="71755" lvl="0" algn="l">
                        <a:buNone/>
                      </a:pPr>
                      <a:r>
                        <a:rPr lang="en-GB" sz="1100" b="1" i="0" u="none" strike="noStrike">
                          <a:solidFill>
                            <a:srgbClr val="000000"/>
                          </a:solidFill>
                          <a:effectLst/>
                          <a:latin typeface="Aptos Narrow" panose="020B0004020202020204" pitchFamily="34" charset="0"/>
                        </a:rPr>
                        <a:t>Data and Information</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rgbClr val="7B5F8C"/>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rgbClr val="7B5F8C"/>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rgbClr val="7B5F8C"/>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rgbClr val="7B5F8C"/>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rgbClr val="7B5F8C"/>
                      </a:solidFill>
                    </a:lnT>
                    <a:lnB w="9524">
                      <a:solidFill>
                        <a:schemeClr val="tx2">
                          <a:lumMod val="20000"/>
                          <a:lumOff val="80000"/>
                        </a:schemeClr>
                      </a:solidFill>
                    </a:lnB>
                    <a:solidFill>
                      <a:srgbClr val="FF6666"/>
                    </a:solidFill>
                  </a:tcPr>
                </a:tc>
                <a:extLst>
                  <a:ext uri="{0D108BD9-81ED-4DB2-BD59-A6C34878D82A}">
                    <a16:rowId xmlns:a16="http://schemas.microsoft.com/office/drawing/2014/main" val="4106626128"/>
                  </a:ext>
                </a:extLst>
              </a:tr>
              <a:tr h="338234">
                <a:tc>
                  <a:txBody>
                    <a:bodyPr/>
                    <a:lstStyle/>
                    <a:p>
                      <a:pPr marL="71755" lvl="0" algn="l">
                        <a:buNone/>
                      </a:pPr>
                      <a:r>
                        <a:rPr lang="en-GB" sz="1100" b="0" i="0" u="none" strike="noStrike" noProof="0">
                          <a:solidFill>
                            <a:srgbClr val="000000"/>
                          </a:solidFill>
                          <a:effectLst/>
                          <a:latin typeface="Aptos Narrow" panose="020B0004020202020204" pitchFamily="34" charset="0"/>
                        </a:rPr>
                        <a:t>DI1. Data quality</a:t>
                      </a:r>
                      <a:endParaRPr lang="en-US" sz="1100">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lvl="0" algn="l">
                        <a:buNone/>
                      </a:pPr>
                      <a:r>
                        <a:rPr lang="en-US" sz="1100" b="0" i="0" u="none" strike="noStrike" noProof="0">
                          <a:solidFill>
                            <a:srgbClr val="000000"/>
                          </a:solidFill>
                          <a:effectLst/>
                          <a:latin typeface="Aptos Narrow" panose="020B0004020202020204" pitchFamily="34" charset="0"/>
                        </a:rPr>
                        <a:t>If our regulatory data is not of sufficient quality, then we will be unable to support and inform effective judgements and secondary analysis </a:t>
                      </a:r>
                      <a:endParaRPr lang="en-US" sz="1100">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lvl="0" algn="l">
                        <a:buNone/>
                      </a:pPr>
                      <a:r>
                        <a:rPr lang="en-GB" sz="1100" b="1" i="0" u="none" strike="noStrike" noProof="0">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84701037"/>
                  </a:ext>
                </a:extLst>
              </a:tr>
              <a:tr h="338234">
                <a:tc>
                  <a:txBody>
                    <a:bodyPr/>
                    <a:lstStyle/>
                    <a:p>
                      <a:pPr marL="71755" lvl="0" algn="l">
                        <a:buNone/>
                      </a:pPr>
                      <a:r>
                        <a:rPr lang="en-US" sz="1100" b="0" i="0" u="none" strike="noStrike" noProof="0">
                          <a:solidFill>
                            <a:srgbClr val="000000"/>
                          </a:solidFill>
                          <a:effectLst/>
                          <a:latin typeface="Aptos Narrow" panose="020B0004020202020204" pitchFamily="34" charset="0"/>
                        </a:rPr>
                        <a:t>Sec3. Use of dual systems</a:t>
                      </a:r>
                      <a:endParaRPr lang="en-US" sz="1100">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lvl="0" algn="l">
                        <a:buNone/>
                      </a:pPr>
                      <a:r>
                        <a:rPr lang="en-US" sz="1100" b="0" i="0" u="none" strike="noStrike" noProof="0">
                          <a:solidFill>
                            <a:srgbClr val="000000"/>
                          </a:solidFill>
                          <a:effectLst/>
                          <a:latin typeface="Aptos Narrow" panose="020B0004020202020204" pitchFamily="34" charset="0"/>
                        </a:rPr>
                        <a:t>If we continue to maintain HSCA Legal Register data on primarily Siebel CRM (new registrations, variations </a:t>
                      </a:r>
                      <a:r>
                        <a:rPr lang="en-US" sz="1100" b="0" i="0" u="none" strike="noStrike" noProof="0" err="1">
                          <a:solidFill>
                            <a:srgbClr val="000000"/>
                          </a:solidFill>
                          <a:effectLst/>
                          <a:latin typeface="Aptos Narrow" panose="020B0004020202020204" pitchFamily="34" charset="0"/>
                        </a:rPr>
                        <a:t>etc</a:t>
                      </a:r>
                      <a:r>
                        <a:rPr lang="en-US" sz="1100" b="0" i="0" u="none" strike="noStrike" noProof="0">
                          <a:solidFill>
                            <a:srgbClr val="000000"/>
                          </a:solidFill>
                          <a:effectLst/>
                          <a:latin typeface="Aptos Narrow" panose="020B0004020202020204" pitchFamily="34" charset="0"/>
                        </a:rPr>
                        <a:t>), but also Reg Platform (Cancellations, Enforcement condition changes </a:t>
                      </a:r>
                      <a:r>
                        <a:rPr lang="en-US" sz="1100" b="0" i="0" u="none" strike="noStrike" noProof="0" err="1">
                          <a:solidFill>
                            <a:srgbClr val="000000"/>
                          </a:solidFill>
                          <a:effectLst/>
                          <a:latin typeface="Aptos Narrow" panose="020B0004020202020204" pitchFamily="34" charset="0"/>
                        </a:rPr>
                        <a:t>etc</a:t>
                      </a:r>
                      <a:r>
                        <a:rPr lang="en-US" sz="1100" b="0" i="0" u="none" strike="noStrike" noProof="0">
                          <a:solidFill>
                            <a:srgbClr val="000000"/>
                          </a:solidFill>
                          <a:effectLst/>
                          <a:latin typeface="Aptos Narrow" panose="020B0004020202020204" pitchFamily="34" charset="0"/>
                        </a:rPr>
                        <a:t>) then data may become out of sync between the two systems and the register be inaccurate. </a:t>
                      </a:r>
                      <a:endParaRPr lang="en-US" sz="1100">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70504361"/>
                  </a:ext>
                </a:extLst>
              </a:tr>
              <a:tr h="244928">
                <a:tc gridSpan="6">
                  <a:txBody>
                    <a:bodyPr/>
                    <a:lstStyle/>
                    <a:p>
                      <a:pPr marL="71755" lvl="0" algn="l">
                        <a:buNone/>
                      </a:pPr>
                      <a:r>
                        <a:rPr lang="en-US" sz="1100" b="1" i="0" u="none" strike="noStrike">
                          <a:solidFill>
                            <a:srgbClr val="000000"/>
                          </a:solidFill>
                          <a:effectLst/>
                          <a:latin typeface="Aptos Narrow" panose="020B0004020202020204" pitchFamily="34" charset="0"/>
                        </a:rPr>
                        <a:t>People</a:t>
                      </a:r>
                    </a:p>
                  </a:txBody>
                  <a:tcPr marL="9524" marR="9524" marT="9524" marB="0" anchor="ct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hMerge="1">
                  <a:txBody>
                    <a:bodyPr/>
                    <a:lstStyle/>
                    <a:p>
                      <a:endParaRPr lang="en-US"/>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hMerge="1">
                  <a:txBody>
                    <a:bodyPr/>
                    <a:lstStyle/>
                    <a:p>
                      <a:endParaRPr lang="en-US"/>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hMerge="1">
                  <a:txBody>
                    <a:bodyPr/>
                    <a:lstStyle/>
                    <a:p>
                      <a:endParaRPr lang="en-US"/>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hMerge="1">
                  <a:txBody>
                    <a:bodyPr/>
                    <a:lstStyle/>
                    <a:p>
                      <a:endParaRPr lang="en-US"/>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hMerge="1">
                  <a:txBody>
                    <a:bodyPr/>
                    <a:lstStyle/>
                    <a:p>
                      <a:endParaRPr lang="en-US"/>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rgbClr val="FF6666"/>
                    </a:solidFill>
                  </a:tcPr>
                </a:tc>
                <a:extLst>
                  <a:ext uri="{0D108BD9-81ED-4DB2-BD59-A6C34878D82A}">
                    <a16:rowId xmlns:a16="http://schemas.microsoft.com/office/drawing/2014/main" val="2020379303"/>
                  </a:ext>
                </a:extLst>
              </a:tr>
              <a:tr h="338234">
                <a:tc>
                  <a:txBody>
                    <a:bodyPr/>
                    <a:lstStyle/>
                    <a:p>
                      <a:pPr marL="71755" lvl="0" algn="l">
                        <a:buNone/>
                      </a:pPr>
                      <a:r>
                        <a:rPr lang="en-GB" sz="1100" b="0" i="0" u="none" strike="noStrike" noProof="0">
                          <a:solidFill>
                            <a:srgbClr val="000000"/>
                          </a:solidFill>
                          <a:effectLst/>
                          <a:latin typeface="Aptos Narrow" panose="020B0004020202020204" pitchFamily="34" charset="0"/>
                        </a:rPr>
                        <a:t>P1a. Leadership structures</a:t>
                      </a:r>
                      <a:endParaRPr lang="en-US" sz="1100">
                        <a:latin typeface="Aptos Narrow" panose="020B0004020202020204" pitchFamily="34" charset="0"/>
                      </a:endParaRPr>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marL="71755" lvl="0" algn="l">
                        <a:buNone/>
                      </a:pPr>
                      <a:r>
                        <a:rPr lang="en-US" sz="1100" b="0" i="0" u="none" strike="noStrike" baseline="0" noProof="0">
                          <a:solidFill>
                            <a:srgbClr val="000000"/>
                          </a:solidFill>
                          <a:effectLst/>
                          <a:latin typeface="Aptos Narrow" panose="020B0004020202020204" pitchFamily="34" charset="0"/>
                        </a:rPr>
                        <a:t>If we have gaps in our structures and leadership, then we will not effectively deliver our objectives </a:t>
                      </a:r>
                      <a:endParaRPr lang="en-US" sz="1100">
                        <a:latin typeface="Aptos Narrow" panose="020B0004020202020204" pitchFamily="34" charset="0"/>
                      </a:endParaRPr>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10</a:t>
                      </a:r>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marL="71755" lvl="0" algn="l">
                        <a:buNone/>
                      </a:pPr>
                      <a:r>
                        <a:rPr lang="en-GB" sz="1100" b="1" i="0" u="none" strike="noStrike" noProof="0">
                          <a:solidFill>
                            <a:srgbClr val="000000"/>
                          </a:solidFill>
                          <a:effectLst/>
                          <a:latin typeface="Aptos Narrow" panose="020B0004020202020204" pitchFamily="34" charset="0"/>
                        </a:rPr>
                        <a:t>Exceeds Appetite</a:t>
                      </a:r>
                      <a:endParaRPr lang="en-US" sz="1100" b="1">
                        <a:solidFill>
                          <a:srgbClr val="000000"/>
                        </a:solidFill>
                        <a:latin typeface="Aptos Narrow" panose="020B0004020202020204" pitchFamily="34" charset="0"/>
                      </a:endParaRPr>
                    </a:p>
                  </a:txBody>
                  <a:tcPr marL="9524" marR="9524" marT="9524" marB="0" anchor="ctr">
                    <a:lnL w="12700">
                      <a:solidFill>
                        <a:schemeClr val="tx1"/>
                      </a:solidFill>
                    </a:lnL>
                    <a:lnR w="12700">
                      <a:solidFill>
                        <a:schemeClr val="tx1"/>
                      </a:solidFill>
                    </a:lnR>
                    <a:lnT w="12700">
                      <a:solidFill>
                        <a:schemeClr val="tx1"/>
                      </a:solidFill>
                    </a:lnT>
                    <a:lnB w="12700">
                      <a:solidFill>
                        <a:schemeClr val="tx1"/>
                      </a:solidFill>
                    </a:lnB>
                    <a:solidFill>
                      <a:srgbClr val="FFC000"/>
                    </a:solidFill>
                  </a:tcPr>
                </a:tc>
                <a:extLst>
                  <a:ext uri="{0D108BD9-81ED-4DB2-BD59-A6C34878D82A}">
                    <a16:rowId xmlns:a16="http://schemas.microsoft.com/office/drawing/2014/main" val="1591240915"/>
                  </a:ext>
                </a:extLst>
              </a:tr>
              <a:tr h="338234">
                <a:tc>
                  <a:txBody>
                    <a:bodyPr/>
                    <a:lstStyle/>
                    <a:p>
                      <a:pPr marL="71755" marR="0" lvl="0" indent="0" algn="l"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rgbClr val="000000"/>
                          </a:solidFill>
                          <a:effectLst/>
                          <a:latin typeface="Aptos Narrow" panose="020B0004020202020204" pitchFamily="34" charset="0"/>
                        </a:rPr>
                        <a:t>P1b. Leadership culture </a:t>
                      </a:r>
                      <a:endParaRPr lang="en-US" sz="1100">
                        <a:latin typeface="Aptos Narrow" panose="020B0004020202020204" pitchFamily="34" charset="0"/>
                      </a:endParaRPr>
                    </a:p>
                  </a:txBody>
                  <a:tcPr marL="9524" marR="9524" marT="9524" marB="0"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marL="71755" lvl="0" algn="l">
                        <a:buNone/>
                      </a:pPr>
                      <a:r>
                        <a:rPr lang="en-US" sz="1100">
                          <a:latin typeface="Aptos Narrow" panose="020B0004020202020204" pitchFamily="34" charset="0"/>
                        </a:rPr>
                        <a:t>If CQC leadership culture and </a:t>
                      </a:r>
                      <a:r>
                        <a:rPr lang="en-US" sz="1100" err="1">
                          <a:latin typeface="Aptos Narrow" panose="020B0004020202020204" pitchFamily="34" charset="0"/>
                        </a:rPr>
                        <a:t>behaviours</a:t>
                      </a:r>
                      <a:r>
                        <a:rPr lang="en-US" sz="1100">
                          <a:latin typeface="Aptos Narrow" panose="020B0004020202020204" pitchFamily="34" charset="0"/>
                        </a:rPr>
                        <a:t> do not align with the CQC Way, then we will not rebuild trust with colleagues </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20</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10</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marL="71755" lvl="0" algn="l">
                        <a:buNone/>
                      </a:pPr>
                      <a:r>
                        <a:rPr lang="en-US" sz="1100" b="1">
                          <a:solidFill>
                            <a:srgbClr val="000000"/>
                          </a:solidFill>
                          <a:latin typeface="Aptos Narrow" panose="020B0004020202020204" pitchFamily="34" charset="0"/>
                        </a:rPr>
                        <a:t>Exceeds Tolerance</a:t>
                      </a:r>
                    </a:p>
                  </a:txBody>
                  <a:tcPr marL="9524" marR="9524" marT="9524" marB="0"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rgbClr val="FF0000"/>
                    </a:solidFill>
                  </a:tcPr>
                </a:tc>
                <a:extLst>
                  <a:ext uri="{0D108BD9-81ED-4DB2-BD59-A6C34878D82A}">
                    <a16:rowId xmlns:a16="http://schemas.microsoft.com/office/drawing/2014/main" val="1235473527"/>
                  </a:ext>
                </a:extLst>
              </a:tr>
              <a:tr h="338234">
                <a:tc>
                  <a:txBody>
                    <a:bodyPr/>
                    <a:lstStyle/>
                    <a:p>
                      <a:pPr marL="71755" lvl="0" algn="l">
                        <a:buNone/>
                      </a:pPr>
                      <a:r>
                        <a:rPr lang="en-GB" sz="1100" b="0" i="0" u="none" strike="noStrike" noProof="0">
                          <a:solidFill>
                            <a:srgbClr val="000000"/>
                          </a:solidFill>
                          <a:effectLst/>
                          <a:latin typeface="Aptos Narrow" panose="020B0004020202020204" pitchFamily="34" charset="0"/>
                        </a:rPr>
                        <a:t>P5. Staff morale and wellbeing following transition</a:t>
                      </a:r>
                      <a:endParaRPr lang="en-US" sz="1100">
                        <a:latin typeface="Aptos Narrow" panose="020B0004020202020204" pitchFamily="34" charset="0"/>
                      </a:endParaRPr>
                    </a:p>
                  </a:txBody>
                  <a:tcPr marL="9524" marR="9524" marT="9524"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marL="71755" lvl="0" algn="l">
                        <a:buNone/>
                      </a:pPr>
                      <a:r>
                        <a:rPr lang="en-US" sz="1100" b="0" i="0" u="none" strike="noStrike" baseline="0" noProof="0">
                          <a:solidFill>
                            <a:srgbClr val="000000"/>
                          </a:solidFill>
                          <a:effectLst/>
                          <a:latin typeface="Aptos Narrow" panose="020B0004020202020204" pitchFamily="34" charset="0"/>
                        </a:rPr>
                        <a:t>If staff wellbeing and morale remains low following changes to ways of working, then this will negatively impact our productivity and culture </a:t>
                      </a:r>
                    </a:p>
                  </a:txBody>
                  <a:tcPr marL="9524" marR="9524" marT="9524"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20</a:t>
                      </a:r>
                    </a:p>
                  </a:txBody>
                  <a:tcPr marL="9524" marR="9524" marT="9524"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10</a:t>
                      </a:r>
                    </a:p>
                  </a:txBody>
                  <a:tcPr marL="9524" marR="9524" marT="9524"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p>
                  </a:txBody>
                  <a:tcPr marL="9524" marR="9524" marT="9524"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marL="9524" marR="9524" marT="9524" marB="0"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51312564"/>
                  </a:ext>
                </a:extLst>
              </a:tr>
              <a:tr h="338234">
                <a:tc>
                  <a:txBody>
                    <a:bodyPr/>
                    <a:lstStyle/>
                    <a:p>
                      <a:pPr marL="0" lvl="0" algn="l">
                        <a:buNone/>
                      </a:pPr>
                      <a:r>
                        <a:rPr lang="en-GB" sz="1100" b="0" i="0" u="none" strike="noStrike">
                          <a:solidFill>
                            <a:srgbClr val="000000"/>
                          </a:solidFill>
                          <a:effectLst/>
                          <a:latin typeface="Aptos Narrow" panose="020B0004020202020204" pitchFamily="34" charset="0"/>
                        </a:rPr>
                        <a:t>P11 Training and guidance</a:t>
                      </a:r>
                      <a:endParaRPr lang="en-US" sz="1100">
                        <a:latin typeface="Aptos Narrow" panose="020B0004020202020204" pitchFamily="34" charset="0"/>
                      </a:endParaRP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marL="0" lvl="0" algn="l">
                        <a:buNone/>
                      </a:pPr>
                      <a:r>
                        <a:rPr lang="en-US" sz="1100" b="0" i="0" u="none" strike="noStrike">
                          <a:solidFill>
                            <a:srgbClr val="000000"/>
                          </a:solidFill>
                          <a:effectLst/>
                          <a:latin typeface="Aptos Narrow" panose="020B0004020202020204" pitchFamily="34" charset="0"/>
                        </a:rPr>
                        <a:t>If operational guidance and training to colleagues on the Assessment Framework and Regulatory Platform does not support colleagues, then we will not deliver core services effectively and impact on our credibility </a:t>
                      </a:r>
                      <a:endParaRPr lang="en-US" sz="110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endParaRPr lang="en-US" sz="110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sz="110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sz="110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rgbClr val="FF0000"/>
                    </a:solidFill>
                  </a:tcPr>
                </a:tc>
                <a:extLst>
                  <a:ext uri="{0D108BD9-81ED-4DB2-BD59-A6C34878D82A}">
                    <a16:rowId xmlns:a16="http://schemas.microsoft.com/office/drawing/2014/main" val="4240244991"/>
                  </a:ext>
                </a:extLst>
              </a:tr>
              <a:tr h="338234">
                <a:tc>
                  <a:txBody>
                    <a:bodyPr/>
                    <a:lstStyle/>
                    <a:p>
                      <a:pPr marL="0" lvl="0" algn="l">
                        <a:buNone/>
                      </a:pPr>
                      <a:r>
                        <a:rPr lang="en-US" sz="1100">
                          <a:latin typeface="Aptos Narrow" panose="020B0004020202020204" pitchFamily="34" charset="0"/>
                        </a:rPr>
                        <a:t>Op14 Operations capacity and capability</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marL="0" lvl="0" algn="l">
                        <a:buNone/>
                      </a:pPr>
                      <a:r>
                        <a:rPr lang="en-US" sz="1100">
                          <a:latin typeface="Aptos Narrow" panose="020B0004020202020204" pitchFamily="34" charset="0"/>
                        </a:rPr>
                        <a:t>If we do not have the right number of people in roles with the right skills within Operations, then we will be unable to deliver our core services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US" sz="1100">
                          <a:latin typeface="Aptos Narrow" panose="020B0004020202020204" pitchFamily="34"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US" sz="1100">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lgn="ctr">
                        <a:buNone/>
                      </a:pPr>
                      <a:r>
                        <a:rPr lang="en-US" sz="1100">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marL="71755" lvl="0" algn="l">
                        <a:buNone/>
                      </a:pPr>
                      <a:r>
                        <a:rPr lang="en-US" sz="1100" b="1">
                          <a:solidFill>
                            <a:srgbClr val="000000"/>
                          </a:solidFill>
                          <a:latin typeface="Aptos Narrow" panose="020B0004020202020204" pitchFamily="34" charset="0"/>
                        </a:rPr>
                        <a:t>Exceeds Tolerance</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rgbClr val="FF0000"/>
                    </a:solidFill>
                  </a:tcPr>
                </a:tc>
                <a:extLst>
                  <a:ext uri="{0D108BD9-81ED-4DB2-BD59-A6C34878D82A}">
                    <a16:rowId xmlns:a16="http://schemas.microsoft.com/office/drawing/2014/main" val="3997156529"/>
                  </a:ext>
                </a:extLst>
              </a:tr>
              <a:tr h="255476">
                <a:tc gridSpan="6">
                  <a:txBody>
                    <a:bodyPr/>
                    <a:lstStyle/>
                    <a:p>
                      <a:pPr marL="71755" lvl="0" algn="l">
                        <a:buNone/>
                      </a:pPr>
                      <a:r>
                        <a:rPr lang="en-US" sz="1100" b="1" i="0" u="none" strike="noStrike" err="1">
                          <a:solidFill>
                            <a:srgbClr val="000000"/>
                          </a:solidFill>
                          <a:effectLst/>
                          <a:latin typeface="Aptos Narrow" panose="020B0004020202020204" pitchFamily="34" charset="0"/>
                        </a:rPr>
                        <a:t>Programmes</a:t>
                      </a:r>
                      <a:r>
                        <a:rPr lang="en-US" sz="1100" b="1" i="0" u="none" strike="noStrike">
                          <a:solidFill>
                            <a:srgbClr val="000000"/>
                          </a:solidFill>
                          <a:effectLst/>
                          <a:latin typeface="Aptos Narrow" panose="020B0004020202020204" pitchFamily="34" charset="0"/>
                        </a:rPr>
                        <a:t> and Projects</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chemeClr val="tx2">
                          <a:lumMod val="20000"/>
                          <a:lumOff val="80000"/>
                        </a:schemeClr>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chemeClr val="tx2">
                          <a:lumMod val="20000"/>
                          <a:lumOff val="80000"/>
                        </a:schemeClr>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chemeClr val="tx2">
                          <a:lumMod val="20000"/>
                          <a:lumOff val="80000"/>
                        </a:schemeClr>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chemeClr val="tx2">
                          <a:lumMod val="20000"/>
                          <a:lumOff val="80000"/>
                        </a:schemeClr>
                      </a:solidFill>
                    </a:lnT>
                    <a:lnB w="9524">
                      <a:solidFill>
                        <a:schemeClr val="tx2">
                          <a:lumMod val="20000"/>
                          <a:lumOff val="80000"/>
                        </a:schemeClr>
                      </a:solidFill>
                    </a:lnB>
                    <a:solidFill>
                      <a:schemeClr val="bg1"/>
                    </a:solidFill>
                  </a:tcPr>
                </a:tc>
                <a:tc hMerge="1">
                  <a:txBody>
                    <a:bodyPr/>
                    <a:lstStyle/>
                    <a:p>
                      <a:endParaRPr lang="en-US"/>
                    </a:p>
                  </a:txBody>
                  <a:tcPr marL="9524" marR="9524" marT="9524" marB="0" anchor="ctr">
                    <a:lnL w="9524">
                      <a:solidFill>
                        <a:schemeClr val="tx2">
                          <a:lumMod val="20000"/>
                          <a:lumOff val="80000"/>
                        </a:schemeClr>
                      </a:solidFill>
                    </a:lnL>
                    <a:lnR w="9524">
                      <a:solidFill>
                        <a:schemeClr val="tx2">
                          <a:lumMod val="20000"/>
                          <a:lumOff val="80000"/>
                        </a:schemeClr>
                      </a:solidFill>
                    </a:lnR>
                    <a:lnT w="9524">
                      <a:solidFill>
                        <a:schemeClr val="tx2">
                          <a:lumMod val="20000"/>
                          <a:lumOff val="80000"/>
                        </a:schemeClr>
                      </a:solidFill>
                    </a:lnT>
                    <a:lnB w="9524">
                      <a:solidFill>
                        <a:schemeClr val="tx2">
                          <a:lumMod val="20000"/>
                          <a:lumOff val="80000"/>
                        </a:schemeClr>
                      </a:solidFill>
                    </a:lnB>
                    <a:solidFill>
                      <a:srgbClr val="FF6666"/>
                    </a:solidFill>
                  </a:tcPr>
                </a:tc>
                <a:extLst>
                  <a:ext uri="{0D108BD9-81ED-4DB2-BD59-A6C34878D82A}">
                    <a16:rowId xmlns:a16="http://schemas.microsoft.com/office/drawing/2014/main" val="383035782"/>
                  </a:ext>
                </a:extLst>
              </a:tr>
              <a:tr h="282298">
                <a:tc>
                  <a:txBody>
                    <a:bodyPr/>
                    <a:lstStyle/>
                    <a:p>
                      <a:pPr marL="71755" algn="l" fontAlgn="b"/>
                      <a:r>
                        <a:rPr lang="en-GB" sz="1100" b="0" i="0" u="none" strike="noStrike">
                          <a:solidFill>
                            <a:srgbClr val="000000"/>
                          </a:solidFill>
                          <a:effectLst/>
                          <a:latin typeface="Aptos Narrow" panose="020B0004020202020204" pitchFamily="34" charset="0"/>
                        </a:rPr>
                        <a:t>PPB1. Programme budget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algn="l" fontAlgn="b"/>
                      <a:r>
                        <a:rPr lang="en-US" sz="1100" b="0" i="0" u="none" strike="noStrike">
                          <a:solidFill>
                            <a:srgbClr val="000000"/>
                          </a:solidFill>
                          <a:effectLst/>
                          <a:latin typeface="Aptos Narrow" panose="020B0004020202020204" pitchFamily="34" charset="0"/>
                        </a:rPr>
                        <a:t>If the </a:t>
                      </a:r>
                      <a:r>
                        <a:rPr lang="en-US" sz="1100" b="0" i="0" u="none" strike="noStrike" err="1">
                          <a:solidFill>
                            <a:srgbClr val="000000"/>
                          </a:solidFill>
                          <a:effectLst/>
                          <a:latin typeface="Aptos Narrow" panose="020B0004020202020204" pitchFamily="34" charset="0"/>
                        </a:rPr>
                        <a:t>programme</a:t>
                      </a:r>
                      <a:r>
                        <a:rPr lang="en-US" sz="1100" b="0" i="0" u="none" strike="noStrike">
                          <a:solidFill>
                            <a:srgbClr val="000000"/>
                          </a:solidFill>
                          <a:effectLst/>
                          <a:latin typeface="Aptos Narrow" panose="020B0004020202020204" pitchFamily="34" charset="0"/>
                        </a:rPr>
                        <a:t> is already operating in deficit before formal budget approval, then the scope of the </a:t>
                      </a:r>
                      <a:r>
                        <a:rPr lang="en-US" sz="1100" b="0" i="0" u="none" strike="noStrike" err="1">
                          <a:solidFill>
                            <a:srgbClr val="000000"/>
                          </a:solidFill>
                          <a:effectLst/>
                          <a:latin typeface="Aptos Narrow" panose="020B0004020202020204" pitchFamily="34" charset="0"/>
                        </a:rPr>
                        <a:t>programme</a:t>
                      </a:r>
                      <a:r>
                        <a:rPr lang="en-US" sz="1100" b="0" i="0" u="none" strike="noStrike">
                          <a:solidFill>
                            <a:srgbClr val="000000"/>
                          </a:solidFill>
                          <a:effectLst/>
                          <a:latin typeface="Aptos Narrow" panose="020B0004020202020204" pitchFamily="34" charset="0"/>
                        </a:rPr>
                        <a:t> may be reduced and objectives not achieved.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0" lvl="0" indent="0" algn="l" defTabSz="914400" rtl="0" eaLnBrk="1" fontAlgn="ctr" latinLnBrk="0" hangingPunct="1">
                        <a:lnSpc>
                          <a:spcPct val="100000"/>
                        </a:lnSpc>
                        <a:spcBef>
                          <a:spcPts val="0"/>
                        </a:spcBef>
                        <a:spcAft>
                          <a:spcPts val="0"/>
                        </a:spcAft>
                        <a:buClrTx/>
                        <a:buSzTx/>
                        <a:buFontTx/>
                        <a:buNone/>
                        <a:tabLst/>
                        <a:defRPr/>
                      </a:pPr>
                      <a:r>
                        <a:rPr lang="en-US" sz="1100" b="1">
                          <a:solidFill>
                            <a:srgbClr val="000000"/>
                          </a:solidFill>
                          <a:latin typeface="Aptos Narrow" panose="020B0004020202020204" pitchFamily="34" charset="0"/>
                        </a:rPr>
                        <a:t>Exceeds Tolerance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8523451"/>
                  </a:ext>
                </a:extLst>
              </a:tr>
              <a:tr h="282298">
                <a:tc>
                  <a:txBody>
                    <a:bodyPr/>
                    <a:lstStyle/>
                    <a:p>
                      <a:pPr marL="71755" algn="l" fontAlgn="b"/>
                      <a:r>
                        <a:rPr lang="en-GB" sz="1100" b="0" i="0" u="none" strike="noStrike">
                          <a:solidFill>
                            <a:srgbClr val="000000"/>
                          </a:solidFill>
                          <a:effectLst/>
                          <a:latin typeface="Aptos Narrow" panose="020B0004020202020204" pitchFamily="34" charset="0"/>
                        </a:rPr>
                        <a:t>PPB2. Programme resource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algn="l" fontAlgn="b"/>
                      <a:r>
                        <a:rPr lang="en-US" sz="1100" b="0" i="0" u="none" strike="noStrike">
                          <a:solidFill>
                            <a:srgbClr val="000000"/>
                          </a:solidFill>
                          <a:effectLst/>
                          <a:latin typeface="Aptos Narrow" panose="020B0004020202020204" pitchFamily="34" charset="0"/>
                        </a:rPr>
                        <a:t>If the </a:t>
                      </a:r>
                      <a:r>
                        <a:rPr lang="en-US" sz="1100" b="0" i="0" u="none" strike="noStrike" err="1">
                          <a:solidFill>
                            <a:srgbClr val="000000"/>
                          </a:solidFill>
                          <a:effectLst/>
                          <a:latin typeface="Aptos Narrow" panose="020B0004020202020204" pitchFamily="34" charset="0"/>
                        </a:rPr>
                        <a:t>programme</a:t>
                      </a:r>
                      <a:r>
                        <a:rPr lang="en-US" sz="1100" b="0" i="0" u="none" strike="noStrike">
                          <a:solidFill>
                            <a:srgbClr val="000000"/>
                          </a:solidFill>
                          <a:effectLst/>
                          <a:latin typeface="Aptos Narrow" panose="020B0004020202020204" pitchFamily="34" charset="0"/>
                        </a:rPr>
                        <a:t> does not have access to dedicated project resources (business change, project/delivery managers, business analysts) with the right combination of delivery expertise and </a:t>
                      </a:r>
                      <a:r>
                        <a:rPr lang="en-US" sz="1100" b="0" i="0" u="none" strike="noStrike" err="1">
                          <a:solidFill>
                            <a:srgbClr val="000000"/>
                          </a:solidFill>
                          <a:effectLst/>
                          <a:latin typeface="Aptos Narrow" panose="020B0004020202020204" pitchFamily="34" charset="0"/>
                        </a:rPr>
                        <a:t>organisational</a:t>
                      </a:r>
                      <a:r>
                        <a:rPr lang="en-US" sz="1100" b="0" i="0" u="none" strike="noStrike">
                          <a:solidFill>
                            <a:srgbClr val="000000"/>
                          </a:solidFill>
                          <a:effectLst/>
                          <a:latin typeface="Aptos Narrow" panose="020B0004020202020204" pitchFamily="34" charset="0"/>
                        </a:rPr>
                        <a:t> knowledge, then it will be unable to deliver its key projects to time, quality, or cost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0" lvl="0" indent="0" algn="l" defTabSz="914400" rtl="0" eaLnBrk="1" fontAlgn="ctr" latinLnBrk="0" hangingPunct="1">
                        <a:lnSpc>
                          <a:spcPct val="100000"/>
                        </a:lnSpc>
                        <a:spcBef>
                          <a:spcPts val="0"/>
                        </a:spcBef>
                        <a:spcAft>
                          <a:spcPts val="0"/>
                        </a:spcAft>
                        <a:buClrTx/>
                        <a:buSzTx/>
                        <a:buFontTx/>
                        <a:buNone/>
                        <a:tabLst/>
                        <a:defRPr/>
                      </a:pPr>
                      <a:r>
                        <a:rPr lang="en-US" sz="1100" b="1">
                          <a:solidFill>
                            <a:srgbClr val="000000"/>
                          </a:solidFill>
                          <a:latin typeface="Aptos Narrow" panose="020B0004020202020204" pitchFamily="34" charset="0"/>
                        </a:rPr>
                        <a:t>Exceeds Tolerance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07819173"/>
                  </a:ext>
                </a:extLst>
              </a:tr>
              <a:tr h="282298">
                <a:tc>
                  <a:txBody>
                    <a:bodyPr/>
                    <a:lstStyle/>
                    <a:p>
                      <a:pPr marL="71755" algn="l" fontAlgn="b"/>
                      <a:r>
                        <a:rPr lang="en-GB" sz="1100" b="0" i="0" u="none" strike="noStrike">
                          <a:solidFill>
                            <a:srgbClr val="000000"/>
                          </a:solidFill>
                          <a:effectLst/>
                          <a:latin typeface="Aptos Narrow" panose="020B0004020202020204" pitchFamily="34" charset="0"/>
                        </a:rPr>
                        <a:t>PPB3. Capacity to change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algn="l" fontAlgn="b"/>
                      <a:r>
                        <a:rPr lang="en-US" sz="1100" b="0" i="0" u="none" strike="noStrike">
                          <a:solidFill>
                            <a:srgbClr val="000000"/>
                          </a:solidFill>
                          <a:effectLst/>
                          <a:latin typeface="Aptos Narrow" panose="020B0004020202020204" pitchFamily="34" charset="0"/>
                        </a:rPr>
                        <a:t>If we do not have the capacity to make changes, then the </a:t>
                      </a:r>
                      <a:r>
                        <a:rPr lang="en-US" sz="1100" b="0" i="0" u="none" strike="noStrike" err="1">
                          <a:solidFill>
                            <a:srgbClr val="000000"/>
                          </a:solidFill>
                          <a:effectLst/>
                          <a:latin typeface="Aptos Narrow" panose="020B0004020202020204" pitchFamily="34" charset="0"/>
                        </a:rPr>
                        <a:t>programme</a:t>
                      </a:r>
                      <a:r>
                        <a:rPr lang="en-US" sz="1100" b="0" i="0" u="none" strike="noStrike">
                          <a:solidFill>
                            <a:srgbClr val="000000"/>
                          </a:solidFill>
                          <a:effectLst/>
                          <a:latin typeface="Aptos Narrow" panose="020B0004020202020204" pitchFamily="34" charset="0"/>
                        </a:rPr>
                        <a:t> will face significant risks related to delivery capability and culture.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GB" sz="1100" b="0" i="0" u="none" strike="noStrike">
                          <a:solidFill>
                            <a:srgbClr val="000000"/>
                          </a:solidFill>
                          <a:effectLst/>
                          <a:latin typeface="Aptos Narrow" panose="020B0004020202020204" pitchFamily="34" charset="0"/>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0" lvl="0" indent="0" algn="l" defTabSz="914400" rtl="0" eaLnBrk="1" fontAlgn="ctr" latinLnBrk="0" hangingPunct="1">
                        <a:lnSpc>
                          <a:spcPct val="100000"/>
                        </a:lnSpc>
                        <a:spcBef>
                          <a:spcPts val="0"/>
                        </a:spcBef>
                        <a:spcAft>
                          <a:spcPts val="0"/>
                        </a:spcAft>
                        <a:buClrTx/>
                        <a:buSzTx/>
                        <a:buFontTx/>
                        <a:buNone/>
                        <a:tabLst/>
                        <a:defRPr/>
                      </a:pPr>
                      <a:r>
                        <a:rPr lang="en-US" sz="1100" b="1">
                          <a:solidFill>
                            <a:srgbClr val="000000"/>
                          </a:solidFill>
                          <a:latin typeface="Aptos Narrow" panose="020B0004020202020204" pitchFamily="34" charset="0"/>
                        </a:rPr>
                        <a:t>Exceeds Tolerance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37148213"/>
                  </a:ext>
                </a:extLst>
              </a:tr>
            </a:tbl>
          </a:graphicData>
        </a:graphic>
      </p:graphicFrame>
    </p:spTree>
    <p:extLst>
      <p:ext uri="{BB962C8B-B14F-4D97-AF65-F5344CB8AC3E}">
        <p14:creationId xmlns:p14="http://schemas.microsoft.com/office/powerpoint/2010/main" val="1750643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737E0-B6DB-1DE0-1879-C3BB8D9C334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3C204BD-66CE-B00B-7831-14531A18EC35}"/>
              </a:ext>
              <a:ext uri="{C183D7F6-B498-43B3-948B-1728B52AA6E4}">
                <adec:decorative xmlns:adec="http://schemas.microsoft.com/office/drawing/2017/decorative" val="1"/>
              </a:ext>
            </a:extLst>
          </p:cNvPr>
          <p:cNvPicPr>
            <a:picLocks noChangeAspect="1"/>
          </p:cNvPicPr>
          <p:nvPr/>
        </p:nvPicPr>
        <p:blipFill>
          <a:blip r:embed="rId3" cstate="print">
            <a:duotone>
              <a:prstClr val="black"/>
              <a:srgbClr val="8B49A5">
                <a:tint val="45000"/>
                <a:satMod val="400000"/>
              </a:srgbClr>
            </a:duotone>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189027" y="295501"/>
            <a:ext cx="1628773" cy="516627"/>
          </a:xfrm>
          <a:prstGeom prst="rect">
            <a:avLst/>
          </a:prstGeom>
        </p:spPr>
      </p:pic>
      <p:sp>
        <p:nvSpPr>
          <p:cNvPr id="5" name="Rectangle 4">
            <a:extLst>
              <a:ext uri="{FF2B5EF4-FFF2-40B4-BE49-F238E27FC236}">
                <a16:creationId xmlns:a16="http://schemas.microsoft.com/office/drawing/2014/main" id="{B805008E-C3A8-84F7-4C4C-08A28A54117A}"/>
              </a:ext>
              <a:ext uri="{C183D7F6-B498-43B3-948B-1728B52AA6E4}">
                <adec:decorative xmlns:adec="http://schemas.microsoft.com/office/drawing/2017/decorative" val="1"/>
              </a:ext>
            </a:extLst>
          </p:cNvPr>
          <p:cNvSpPr/>
          <p:nvPr/>
        </p:nvSpPr>
        <p:spPr>
          <a:xfrm>
            <a:off x="273534" y="337445"/>
            <a:ext cx="100666" cy="459508"/>
          </a:xfrm>
          <a:prstGeom prst="rect">
            <a:avLst/>
          </a:prstGeom>
          <a:solidFill>
            <a:srgbClr val="7B5F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7B5F8C"/>
              </a:solidFill>
            </a:endParaRPr>
          </a:p>
        </p:txBody>
      </p:sp>
      <p:sp>
        <p:nvSpPr>
          <p:cNvPr id="6" name="Rectangle 5">
            <a:extLst>
              <a:ext uri="{FF2B5EF4-FFF2-40B4-BE49-F238E27FC236}">
                <a16:creationId xmlns:a16="http://schemas.microsoft.com/office/drawing/2014/main" id="{17CB0649-4B60-5AFD-DFC1-67BE8F7EFF61}"/>
              </a:ext>
              <a:ext uri="{C183D7F6-B498-43B3-948B-1728B52AA6E4}">
                <adec:decorative xmlns:adec="http://schemas.microsoft.com/office/drawing/2017/decorative" val="1"/>
              </a:ext>
            </a:extLst>
          </p:cNvPr>
          <p:cNvSpPr/>
          <p:nvPr/>
        </p:nvSpPr>
        <p:spPr>
          <a:xfrm>
            <a:off x="374200" y="337446"/>
            <a:ext cx="2041829" cy="459508"/>
          </a:xfrm>
          <a:prstGeom prst="rect">
            <a:avLst/>
          </a:prstGeom>
          <a:solidFill>
            <a:srgbClr val="7B5F8C">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8">
            <a:extLst>
              <a:ext uri="{FF2B5EF4-FFF2-40B4-BE49-F238E27FC236}">
                <a16:creationId xmlns:a16="http://schemas.microsoft.com/office/drawing/2014/main" id="{FFF8F76C-2577-4141-8E33-B175727ED355}"/>
              </a:ext>
            </a:extLst>
          </p:cNvPr>
          <p:cNvSpPr txBox="1">
            <a:spLocks noGrp="1"/>
          </p:cNvSpPr>
          <p:nvPr>
            <p:ph type="title" idx="4294967295"/>
          </p:nvPr>
        </p:nvSpPr>
        <p:spPr>
          <a:xfrm>
            <a:off x="448740" y="399371"/>
            <a:ext cx="1623342"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5A4567"/>
                </a:solidFill>
                <a:latin typeface="Aptos"/>
                <a:ea typeface="+mn-ea"/>
                <a:cs typeface="Arial"/>
              </a:rPr>
              <a:t>Corporate Risk</a:t>
            </a:r>
            <a:endParaRPr lang="en-GB" sz="1600" b="1" i="0" u="none" strike="noStrike" kern="1200" cap="none" spc="0" normalizeH="0" baseline="0" noProof="0">
              <a:ln>
                <a:noFill/>
              </a:ln>
              <a:solidFill>
                <a:srgbClr val="5A4567"/>
              </a:solidFill>
              <a:effectLst/>
              <a:uLnTx/>
              <a:uFillTx/>
              <a:latin typeface="Aptos"/>
              <a:ea typeface="+mn-ea"/>
              <a:cs typeface="Arial"/>
            </a:endParaRPr>
          </a:p>
        </p:txBody>
      </p:sp>
      <p:graphicFrame>
        <p:nvGraphicFramePr>
          <p:cNvPr id="2" name="Table 1">
            <a:extLst>
              <a:ext uri="{FF2B5EF4-FFF2-40B4-BE49-F238E27FC236}">
                <a16:creationId xmlns:a16="http://schemas.microsoft.com/office/drawing/2014/main" id="{3F299CC1-8E93-1561-ACCD-0DDCF3E55FF9}"/>
              </a:ext>
            </a:extLst>
          </p:cNvPr>
          <p:cNvGraphicFramePr>
            <a:graphicFrameLocks noGrp="1"/>
          </p:cNvGraphicFramePr>
          <p:nvPr/>
        </p:nvGraphicFramePr>
        <p:xfrm>
          <a:off x="277978" y="1011313"/>
          <a:ext cx="11636043" cy="3781316"/>
        </p:xfrm>
        <a:graphic>
          <a:graphicData uri="http://schemas.openxmlformats.org/drawingml/2006/table">
            <a:tbl>
              <a:tblPr firstRow="1" bandRow="1">
                <a:tableStyleId>{5C22544A-7EE6-4342-B048-85BDC9FD1C3A}</a:tableStyleId>
              </a:tblPr>
              <a:tblGrid>
                <a:gridCol w="1656183">
                  <a:extLst>
                    <a:ext uri="{9D8B030D-6E8A-4147-A177-3AD203B41FA5}">
                      <a16:colId xmlns:a16="http://schemas.microsoft.com/office/drawing/2014/main" val="770980533"/>
                    </a:ext>
                  </a:extLst>
                </a:gridCol>
                <a:gridCol w="5955850">
                  <a:extLst>
                    <a:ext uri="{9D8B030D-6E8A-4147-A177-3AD203B41FA5}">
                      <a16:colId xmlns:a16="http://schemas.microsoft.com/office/drawing/2014/main" val="1717735585"/>
                    </a:ext>
                  </a:extLst>
                </a:gridCol>
                <a:gridCol w="869133">
                  <a:extLst>
                    <a:ext uri="{9D8B030D-6E8A-4147-A177-3AD203B41FA5}">
                      <a16:colId xmlns:a16="http://schemas.microsoft.com/office/drawing/2014/main" val="353907956"/>
                    </a:ext>
                  </a:extLst>
                </a:gridCol>
                <a:gridCol w="724277">
                  <a:extLst>
                    <a:ext uri="{9D8B030D-6E8A-4147-A177-3AD203B41FA5}">
                      <a16:colId xmlns:a16="http://schemas.microsoft.com/office/drawing/2014/main" val="659946862"/>
                    </a:ext>
                  </a:extLst>
                </a:gridCol>
                <a:gridCol w="858934">
                  <a:extLst>
                    <a:ext uri="{9D8B030D-6E8A-4147-A177-3AD203B41FA5}">
                      <a16:colId xmlns:a16="http://schemas.microsoft.com/office/drawing/2014/main" val="1771598300"/>
                    </a:ext>
                  </a:extLst>
                </a:gridCol>
                <a:gridCol w="1571666">
                  <a:extLst>
                    <a:ext uri="{9D8B030D-6E8A-4147-A177-3AD203B41FA5}">
                      <a16:colId xmlns:a16="http://schemas.microsoft.com/office/drawing/2014/main" val="1273264309"/>
                    </a:ext>
                  </a:extLst>
                </a:gridCol>
              </a:tblGrid>
              <a:tr h="360000">
                <a:tc>
                  <a:txBody>
                    <a:bodyPr/>
                    <a:lstStyle/>
                    <a:p>
                      <a:r>
                        <a:rPr lang="en-GB" sz="1100" b="0">
                          <a:latin typeface="Aptos"/>
                        </a:rPr>
                        <a:t>Reference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 Score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algn="ctr"/>
                      <a:r>
                        <a:rPr lang="en-GB" sz="1100" b="0">
                          <a:latin typeface="Aptos"/>
                        </a:rPr>
                        <a:t>Appetite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algn="ctr"/>
                      <a:r>
                        <a:rPr lang="en-GB" sz="1100" b="0">
                          <a:latin typeface="Aptos"/>
                        </a:rPr>
                        <a:t>Tolerance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marL="71755"/>
                      <a:r>
                        <a:rPr lang="en-GB" sz="1100" b="0">
                          <a:latin typeface="Aptos"/>
                        </a:rPr>
                        <a:t>Risk Status</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extLst>
                  <a:ext uri="{0D108BD9-81ED-4DB2-BD59-A6C34878D82A}">
                    <a16:rowId xmlns:a16="http://schemas.microsoft.com/office/drawing/2014/main" val="580841321"/>
                  </a:ext>
                </a:extLst>
              </a:tr>
              <a:tr h="219303">
                <a:tc gridSpan="6">
                  <a:txBody>
                    <a:bodyPr/>
                    <a:lstStyle/>
                    <a:p>
                      <a:pPr marL="0" lvl="0" algn="l">
                        <a:buNone/>
                      </a:pPr>
                      <a:r>
                        <a:rPr lang="en-GB" sz="1100" b="1" i="0" u="none" strike="noStrike" noProof="0">
                          <a:solidFill>
                            <a:srgbClr val="000000"/>
                          </a:solidFill>
                          <a:effectLst/>
                          <a:latin typeface="Aptos Narrow" panose="020B0004020202020204" pitchFamily="34" charset="0"/>
                        </a:rPr>
                        <a:t>Policy and Strategy</a:t>
                      </a:r>
                    </a:p>
                  </a:txBody>
                  <a:tcPr anchor="ct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noFill/>
                  </a:tcPr>
                </a:tc>
                <a:tc hMerge="1">
                  <a:txBody>
                    <a:bodyPr/>
                    <a:lstStyle/>
                    <a:p>
                      <a:pPr marL="0" lvl="0" indent="0" algn="l">
                        <a:lnSpc>
                          <a:spcPct val="100000"/>
                        </a:lnSpc>
                        <a:buNone/>
                      </a:pP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lvl="0" algn="ctr">
                        <a:buNone/>
                      </a:pPr>
                      <a:endParaRPr lang="en-GB" sz="1100" b="0" i="0" u="none" strike="noStrike">
                        <a:solidFill>
                          <a:srgbClr val="000000"/>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lvl="0" algn="ctr">
                        <a:buNone/>
                      </a:pPr>
                      <a:endParaRPr lang="en-GB" sz="1100" b="0" i="0" u="none" strike="noStrike">
                        <a:solidFill>
                          <a:srgbClr val="000000"/>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lvl="0" algn="ctr">
                        <a:buNone/>
                      </a:pPr>
                      <a:endParaRPr lang="en-GB" sz="1100" b="0" i="0" u="none" strike="noStrike">
                        <a:solidFill>
                          <a:schemeClr val="tx1"/>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marL="71755" lvl="0" algn="l">
                        <a:buNone/>
                      </a:pPr>
                      <a:endParaRPr lang="en-US">
                        <a:solidFill>
                          <a:schemeClr val="bg1"/>
                        </a:solidFill>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6666"/>
                    </a:solidFill>
                  </a:tcPr>
                </a:tc>
                <a:extLst>
                  <a:ext uri="{0D108BD9-81ED-4DB2-BD59-A6C34878D82A}">
                    <a16:rowId xmlns:a16="http://schemas.microsoft.com/office/drawing/2014/main" val="2828186649"/>
                  </a:ext>
                </a:extLst>
              </a:tr>
              <a:tr h="360000">
                <a:tc>
                  <a:txBody>
                    <a:bodyPr/>
                    <a:lstStyle/>
                    <a:p>
                      <a:pPr marL="0" lvl="0" algn="l">
                        <a:buNone/>
                      </a:pPr>
                      <a:r>
                        <a:rPr lang="en-GB" sz="1100" b="0" i="0" u="none" strike="noStrike" noProof="0">
                          <a:solidFill>
                            <a:srgbClr val="000000"/>
                          </a:solidFill>
                          <a:effectLst/>
                          <a:latin typeface="Aptos Narrow"/>
                        </a:rPr>
                        <a:t>Reg4. S46</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a:txBody>
                    <a:bodyPr/>
                    <a:lstStyle/>
                    <a:p>
                      <a:pPr marL="0" lvl="0" indent="0" algn="l">
                        <a:lnSpc>
                          <a:spcPct val="100000"/>
                        </a:lnSpc>
                        <a:buNone/>
                      </a:pPr>
                      <a:r>
                        <a:rPr lang="en-US" sz="1100" b="0" i="0" u="none" strike="noStrike" baseline="0" noProof="0">
                          <a:solidFill>
                            <a:srgbClr val="000000"/>
                          </a:solidFill>
                          <a:effectLst/>
                          <a:latin typeface="Aptos Narrow" panose="020B0004020202020204" pitchFamily="34" charset="0"/>
                        </a:rPr>
                        <a:t>If we are unable to deliver certainty for the frequency of assessments under section 46 of the Health and Social Care act 2008, then we will not meet our duties as a regulator</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10</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chemeClr val="tx1"/>
                          </a:solidFill>
                          <a:effectLst/>
                          <a:latin typeface="Aptos Narrow" panose="020B0004020202020204" pitchFamily="34" charset="0"/>
                        </a:rPr>
                        <a:t>15</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marL="71755" lvl="0" algn="l">
                        <a:buNone/>
                      </a:pPr>
                      <a:r>
                        <a:rPr lang="en-GB" sz="1100" b="1" i="0" u="none" strike="noStrike" noProof="0">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3484723649"/>
                  </a:ext>
                </a:extLst>
              </a:tr>
              <a:tr h="251051">
                <a:tc gridSpan="6">
                  <a:txBody>
                    <a:bodyPr/>
                    <a:lstStyle/>
                    <a:p>
                      <a:pPr marL="71755" lvl="0" algn="l">
                        <a:buNone/>
                      </a:pPr>
                      <a:r>
                        <a:rPr lang="en-GB" sz="1100" b="1" i="0" u="none" strike="noStrike">
                          <a:solidFill>
                            <a:srgbClr val="000000"/>
                          </a:solidFill>
                          <a:effectLst/>
                          <a:latin typeface="Aptos Narrow" panose="020B0004020202020204" pitchFamily="34" charset="0"/>
                        </a:rPr>
                        <a:t>Security</a:t>
                      </a:r>
                    </a:p>
                  </a:txBody>
                  <a:tcPr marL="9524" marR="9524" marT="9524"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2605770611"/>
                  </a:ext>
                </a:extLst>
              </a:tr>
              <a:tr h="360000">
                <a:tc>
                  <a:txBody>
                    <a:bodyPr/>
                    <a:lstStyle/>
                    <a:p>
                      <a:pPr marL="71755" lvl="0" algn="l">
                        <a:buNone/>
                      </a:pPr>
                      <a:r>
                        <a:rPr lang="en-US" sz="1100">
                          <a:latin typeface="+mn-lt"/>
                        </a:rPr>
                        <a:t>Sec2. Use of legacy systems</a:t>
                      </a:r>
                    </a:p>
                  </a:txBody>
                  <a:tcPr marL="9524" marR="9524" marT="9524"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a:txBody>
                    <a:bodyPr/>
                    <a:lstStyle/>
                    <a:p>
                      <a:pPr marL="71755" lvl="0" algn="l">
                        <a:buNone/>
                      </a:pPr>
                      <a:r>
                        <a:rPr lang="en-US" sz="1100">
                          <a:latin typeface="Aptos Narrow" panose="020B0004020202020204" pitchFamily="34" charset="0"/>
                        </a:rPr>
                        <a:t>If we continue to operate legacy systems, then there is a risk of catastrophic failure and the integrity, confidentiality and availability of data may be compromised preventing delivery of our regulatory operational activity</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marL="71755" marR="0" lvl="0" indent="0" algn="l" defTabSz="914400" rtl="0" eaLnBrk="1" fontAlgn="auto" latinLnBrk="0" hangingPunct="1">
                        <a:lnSpc>
                          <a:spcPct val="100000"/>
                        </a:lnSpc>
                        <a:spcBef>
                          <a:spcPts val="0"/>
                        </a:spcBef>
                        <a:spcAft>
                          <a:spcPts val="0"/>
                        </a:spcAft>
                        <a:buClrTx/>
                        <a:buSzTx/>
                        <a:buFontTx/>
                        <a:buNone/>
                        <a:tabLst/>
                        <a:defRPr/>
                      </a:pPr>
                      <a:r>
                        <a:rPr lang="en-GB" sz="1100" b="1" i="0" u="none" strike="noStrike" noProof="0">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801702441"/>
                  </a:ext>
                </a:extLst>
              </a:tr>
              <a:tr h="360000">
                <a:tc>
                  <a:txBody>
                    <a:bodyPr/>
                    <a:lstStyle/>
                    <a:p>
                      <a:pPr marL="71755" lvl="0" algn="l">
                        <a:buNone/>
                      </a:pPr>
                      <a:r>
                        <a:rPr lang="en-US" sz="1100">
                          <a:latin typeface="+mn-lt"/>
                        </a:rPr>
                        <a:t>TDI1. Information governance compliance</a:t>
                      </a:r>
                    </a:p>
                  </a:txBody>
                  <a:tcPr marL="9524" marR="9524" marT="9524" marB="0"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noFill/>
                  </a:tcPr>
                </a:tc>
                <a:tc>
                  <a:txBody>
                    <a:bodyPr/>
                    <a:lstStyle/>
                    <a:p>
                      <a:pPr marL="71755" lvl="0" algn="l">
                        <a:buNone/>
                      </a:pPr>
                      <a:r>
                        <a:rPr lang="en-US" sz="1100">
                          <a:latin typeface="Aptos Narrow" panose="020B0004020202020204" pitchFamily="34" charset="0"/>
                        </a:rPr>
                        <a:t>If we are not compliant with information governance and records management policies, including failure to apply retention schedules, manage records effectively, and ensure secure data handling, then this could lead to data breaches </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marL="71755" marR="0" lvl="0" indent="0" algn="l" defTabSz="914400" rtl="0" eaLnBrk="1" fontAlgn="auto" latinLnBrk="0" hangingPunct="1">
                        <a:lnSpc>
                          <a:spcPct val="100000"/>
                        </a:lnSpc>
                        <a:spcBef>
                          <a:spcPts val="0"/>
                        </a:spcBef>
                        <a:spcAft>
                          <a:spcPts val="0"/>
                        </a:spcAft>
                        <a:buClrTx/>
                        <a:buSzTx/>
                        <a:buFontTx/>
                        <a:buNone/>
                        <a:tabLst/>
                        <a:defRPr/>
                      </a:pPr>
                      <a:r>
                        <a:rPr lang="en-US" sz="1100" b="1">
                          <a:solidFill>
                            <a:srgbClr val="000000"/>
                          </a:solidFill>
                          <a:latin typeface="Aptos Narrow" panose="020B0004020202020204" pitchFamily="34" charset="0"/>
                        </a:rPr>
                        <a:t>Exceeds Tolerance</a:t>
                      </a:r>
                    </a:p>
                  </a:txBody>
                  <a:tcPr marL="9524" marR="9524" marT="9524" marB="0"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3501908040"/>
                  </a:ext>
                </a:extLst>
              </a:tr>
              <a:tr h="248392">
                <a:tc gridSpan="6">
                  <a:txBody>
                    <a:bodyPr/>
                    <a:lstStyle/>
                    <a:p>
                      <a:pPr marL="71755" lvl="0" algn="l">
                        <a:buNone/>
                      </a:pPr>
                      <a:r>
                        <a:rPr lang="en-US" sz="1100" b="1" i="0" u="none" strike="noStrike">
                          <a:solidFill>
                            <a:srgbClr val="000000"/>
                          </a:solidFill>
                          <a:effectLst/>
                          <a:latin typeface="Aptos Narrow" panose="020B0004020202020204" pitchFamily="34" charset="0"/>
                        </a:rPr>
                        <a:t>Governance</a:t>
                      </a:r>
                    </a:p>
                  </a:txBody>
                  <a:tcPr marL="9524" marR="9524" marT="9524"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endParaRPr lang="en-US"/>
                    </a:p>
                  </a:txBody>
                  <a:tcPr marL="9524" marR="9524" marT="9524"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1382949510"/>
                  </a:ext>
                </a:extLst>
              </a:tr>
              <a:tr h="357745">
                <a:tc>
                  <a:txBody>
                    <a:bodyPr/>
                    <a:lstStyle/>
                    <a:p>
                      <a:pPr marL="71755" lvl="0" algn="l">
                        <a:buNone/>
                      </a:pPr>
                      <a:r>
                        <a:rPr lang="en-US" sz="1100" b="0" i="0" u="none" strike="noStrike" noProof="0">
                          <a:solidFill>
                            <a:srgbClr val="000000"/>
                          </a:solidFill>
                          <a:effectLst/>
                          <a:latin typeface="+mn-lt"/>
                        </a:rPr>
                        <a:t>G1. Governance arrangements</a:t>
                      </a:r>
                      <a:endParaRPr lang="en-US" sz="1100">
                        <a:latin typeface="+mn-lt"/>
                      </a:endParaRPr>
                    </a:p>
                  </a:txBody>
                  <a:tcPr marL="9524" marR="9524" marT="9524"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a:txBody>
                    <a:bodyPr/>
                    <a:lstStyle/>
                    <a:p>
                      <a:pPr marL="71755" lvl="0" algn="l">
                        <a:buNone/>
                      </a:pPr>
                      <a:r>
                        <a:rPr lang="en-US" sz="1100" b="0" i="0" u="none" strike="noStrike" noProof="0">
                          <a:solidFill>
                            <a:srgbClr val="000000"/>
                          </a:solidFill>
                          <a:effectLst/>
                          <a:latin typeface="Aptos Narrow" panose="020B0004020202020204" pitchFamily="34" charset="0"/>
                        </a:rPr>
                        <a:t>If we have unclear Board and Executive governance arrangements, then our decision making may be ineffective </a:t>
                      </a:r>
                      <a:endParaRPr lang="en-US" sz="1100">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10</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marL="71755" lvl="0" algn="l">
                        <a:buNone/>
                      </a:pPr>
                      <a:r>
                        <a:rPr lang="en-GB" sz="1100" b="1" i="0" u="none" strike="noStrike" noProof="0">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marL="9524" marR="9524" marT="9524" marB="0"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2173489303"/>
                  </a:ext>
                </a:extLst>
              </a:tr>
              <a:tr h="248903">
                <a:tc gridSpan="6">
                  <a:txBody>
                    <a:bodyPr/>
                    <a:lstStyle/>
                    <a:p>
                      <a:pPr marL="0" lvl="0" algn="l">
                        <a:buNone/>
                      </a:pPr>
                      <a:r>
                        <a:rPr lang="en-GB" sz="1100" b="1" i="0" u="none" strike="noStrike" noProof="0">
                          <a:solidFill>
                            <a:srgbClr val="000000"/>
                          </a:solidFill>
                          <a:effectLst/>
                          <a:latin typeface="Aptos Narrow"/>
                        </a:rPr>
                        <a:t>Stakeholder Management</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hMerge="1">
                  <a:txBody>
                    <a:bodyPr/>
                    <a:lstStyle/>
                    <a:p>
                      <a:pPr marL="0" lvl="0" indent="0" algn="l">
                        <a:lnSpc>
                          <a:spcPct val="100000"/>
                        </a:lnSpc>
                        <a:buNone/>
                      </a:pP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lvl="0" algn="ctr">
                        <a:buNone/>
                      </a:pPr>
                      <a:endParaRPr lang="en-GB" sz="1100" b="0" i="0" u="none" strike="noStrike">
                        <a:solidFill>
                          <a:srgbClr val="000000"/>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lvl="0" algn="ctr">
                        <a:buNone/>
                      </a:pPr>
                      <a:endParaRPr lang="en-GB" sz="1100" b="0" i="0" u="none" strike="noStrike">
                        <a:solidFill>
                          <a:srgbClr val="000000"/>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lvl="0" algn="ctr">
                        <a:buNone/>
                      </a:pPr>
                      <a:endParaRPr lang="en-GB" sz="1100" b="0" i="0" u="none" strike="noStrike">
                        <a:solidFill>
                          <a:schemeClr val="tx1"/>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hMerge="1">
                  <a:txBody>
                    <a:bodyPr/>
                    <a:lstStyle/>
                    <a:p>
                      <a:pPr marL="71755" lvl="0" algn="l">
                        <a:buNone/>
                      </a:pPr>
                      <a:endParaRPr lang="en-GB" sz="1100" b="0" i="0" u="none" strike="noStrike">
                        <a:solidFill>
                          <a:schemeClr val="bg1"/>
                        </a:solidFill>
                        <a:effectLst/>
                        <a:latin typeface="Aptos Narrow"/>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243511301"/>
                  </a:ext>
                </a:extLst>
              </a:tr>
              <a:tr h="357745">
                <a:tc>
                  <a:txBody>
                    <a:bodyPr/>
                    <a:lstStyle/>
                    <a:p>
                      <a:pPr marL="0" lvl="0" algn="l">
                        <a:buNone/>
                      </a:pPr>
                      <a:r>
                        <a:rPr lang="en-GB" sz="1100" b="0" i="0" u="none" strike="noStrike" noProof="0">
                          <a:solidFill>
                            <a:srgbClr val="000000"/>
                          </a:solidFill>
                          <a:effectLst/>
                          <a:latin typeface="Aptos Narrow"/>
                        </a:rPr>
                        <a:t>Reg3. Stakeholder confidence in our ability to improve</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a:txBody>
                    <a:bodyPr/>
                    <a:lstStyle/>
                    <a:p>
                      <a:pPr marL="0" lvl="0" indent="0" algn="l">
                        <a:lnSpc>
                          <a:spcPct val="100000"/>
                        </a:lnSpc>
                        <a:buNone/>
                      </a:pPr>
                      <a:r>
                        <a:rPr lang="en-US" sz="1100" b="0" i="0" u="none" strike="noStrike" baseline="0" noProof="0">
                          <a:solidFill>
                            <a:srgbClr val="000000"/>
                          </a:solidFill>
                          <a:effectLst/>
                          <a:latin typeface="Aptos Narrow"/>
                        </a:rPr>
                        <a:t> If our stakeholders do not trust our planned approaches and abilities to improve our activity, then they may lose confidence in CQC as an effective regulator. </a:t>
                      </a: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rgbClr val="000000"/>
                          </a:solidFill>
                          <a:effectLst/>
                          <a:latin typeface="Aptos Narrow"/>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lvl="0" algn="ctr">
                        <a:buNone/>
                      </a:pPr>
                      <a:r>
                        <a:rPr lang="en-GB" sz="1100" b="0" i="0" u="none" strike="noStrike">
                          <a:solidFill>
                            <a:schemeClr val="tx1"/>
                          </a:solidFill>
                          <a:effectLst/>
                          <a:latin typeface="Aptos Narrow"/>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chemeClr val="bg1"/>
                    </a:solidFill>
                  </a:tcPr>
                </a:tc>
                <a:tc>
                  <a:txBody>
                    <a:bodyPr/>
                    <a:lstStyle/>
                    <a:p>
                      <a:pPr marL="71755" lvl="0" algn="l">
                        <a:buNone/>
                      </a:pPr>
                      <a:r>
                        <a:rPr lang="en-GB" sz="1100" b="1" i="0" u="none" strike="noStrike">
                          <a:solidFill>
                            <a:srgbClr val="000000"/>
                          </a:solidFill>
                          <a:effectLst/>
                          <a:latin typeface="Aptos Narrow"/>
                        </a:rPr>
                        <a:t>Exceeds Tolerance</a:t>
                      </a: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solidFill>
                      <a:srgbClr val="FF0000"/>
                    </a:solidFill>
                  </a:tcPr>
                </a:tc>
                <a:extLst>
                  <a:ext uri="{0D108BD9-81ED-4DB2-BD59-A6C34878D82A}">
                    <a16:rowId xmlns:a16="http://schemas.microsoft.com/office/drawing/2014/main" val="944830243"/>
                  </a:ext>
                </a:extLst>
              </a:tr>
            </a:tbl>
          </a:graphicData>
        </a:graphic>
      </p:graphicFrame>
    </p:spTree>
    <p:extLst>
      <p:ext uri="{BB962C8B-B14F-4D97-AF65-F5344CB8AC3E}">
        <p14:creationId xmlns:p14="http://schemas.microsoft.com/office/powerpoint/2010/main" val="267118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AFF1B-70A1-B663-A178-828D44202D57}"/>
            </a:ext>
          </a:extLst>
        </p:cNvPr>
        <p:cNvGrpSpPr/>
        <p:nvPr/>
      </p:nvGrpSpPr>
      <p:grpSpPr>
        <a:xfrm>
          <a:off x="0" y="0"/>
          <a:ext cx="0" cy="0"/>
          <a:chOff x="0" y="0"/>
          <a:chExt cx="0" cy="0"/>
        </a:xfrm>
      </p:grpSpPr>
      <p:sp>
        <p:nvSpPr>
          <p:cNvPr id="12" name="Title 8">
            <a:extLst>
              <a:ext uri="{FF2B5EF4-FFF2-40B4-BE49-F238E27FC236}">
                <a16:creationId xmlns:a16="http://schemas.microsoft.com/office/drawing/2014/main" id="{9FA9130E-1D8F-AE1C-FFA6-D043F8EE85D4}"/>
              </a:ext>
            </a:extLst>
          </p:cNvPr>
          <p:cNvSpPr txBox="1">
            <a:spLocks/>
          </p:cNvSpPr>
          <p:nvPr/>
        </p:nvSpPr>
        <p:spPr>
          <a:xfrm>
            <a:off x="875810" y="2617640"/>
            <a:ext cx="4448004"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A92173"/>
                </a:solidFill>
                <a:latin typeface="Segoe UI" panose="020B0502040204020203" pitchFamily="34" charset="0"/>
                <a:ea typeface="+mn-ea"/>
                <a:cs typeface="Segoe UI" panose="020B0502040204020203" pitchFamily="34" charset="0"/>
              </a:rPr>
              <a:t>Key</a:t>
            </a:r>
            <a:endParaRPr lang="en-GB" sz="1600">
              <a:solidFill>
                <a:srgbClr val="A92173"/>
              </a:solidFill>
              <a:latin typeface="Segoe UI" panose="020B0502040204020203" pitchFamily="34" charset="0"/>
              <a:ea typeface="+mn-ea"/>
              <a:cs typeface="Segoe UI" panose="020B0502040204020203" pitchFamily="34" charset="0"/>
            </a:endParaRPr>
          </a:p>
        </p:txBody>
      </p:sp>
      <p:graphicFrame>
        <p:nvGraphicFramePr>
          <p:cNvPr id="8" name="Table 7">
            <a:extLst>
              <a:ext uri="{FF2B5EF4-FFF2-40B4-BE49-F238E27FC236}">
                <a16:creationId xmlns:a16="http://schemas.microsoft.com/office/drawing/2014/main" id="{D569CF6A-9AF2-F76B-99EE-8E295A98DD07}"/>
              </a:ext>
            </a:extLst>
          </p:cNvPr>
          <p:cNvGraphicFramePr>
            <a:graphicFrameLocks noGrp="1"/>
          </p:cNvGraphicFramePr>
          <p:nvPr>
            <p:extLst>
              <p:ext uri="{D42A27DB-BD31-4B8C-83A1-F6EECF244321}">
                <p14:modId xmlns:p14="http://schemas.microsoft.com/office/powerpoint/2010/main" val="3544362686"/>
              </p:ext>
            </p:extLst>
          </p:nvPr>
        </p:nvGraphicFramePr>
        <p:xfrm>
          <a:off x="875810" y="2971891"/>
          <a:ext cx="5986367" cy="2641709"/>
        </p:xfrm>
        <a:graphic>
          <a:graphicData uri="http://schemas.openxmlformats.org/drawingml/2006/table">
            <a:tbl>
              <a:tblPr firstRow="1" bandRow="1">
                <a:tableStyleId>{5C22544A-7EE6-4342-B048-85BDC9FD1C3A}</a:tableStyleId>
              </a:tblPr>
              <a:tblGrid>
                <a:gridCol w="1451539">
                  <a:extLst>
                    <a:ext uri="{9D8B030D-6E8A-4147-A177-3AD203B41FA5}">
                      <a16:colId xmlns:a16="http://schemas.microsoft.com/office/drawing/2014/main" val="3775734895"/>
                    </a:ext>
                  </a:extLst>
                </a:gridCol>
                <a:gridCol w="4534828">
                  <a:extLst>
                    <a:ext uri="{9D8B030D-6E8A-4147-A177-3AD203B41FA5}">
                      <a16:colId xmlns:a16="http://schemas.microsoft.com/office/drawing/2014/main" val="4266297973"/>
                    </a:ext>
                  </a:extLst>
                </a:gridCol>
              </a:tblGrid>
              <a:tr h="316427">
                <a:tc>
                  <a:txBody>
                    <a:bodyPr/>
                    <a:lstStyle/>
                    <a:p>
                      <a:pPr algn="ctr">
                        <a:lnSpc>
                          <a:spcPct val="107000"/>
                        </a:lnSpc>
                        <a:spcAft>
                          <a:spcPts val="800"/>
                        </a:spcAft>
                      </a:pPr>
                      <a:endParaRPr lang="en-GB" sz="1400" b="1"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360000" marR="0" lvl="0" indent="0" algn="l" defTabSz="914400">
                        <a:lnSpc>
                          <a:spcPct val="100000"/>
                        </a:lnSpc>
                        <a:spcBef>
                          <a:spcPts val="0"/>
                        </a:spcBef>
                        <a:spcAft>
                          <a:spcPts val="0"/>
                        </a:spcAft>
                        <a:buNone/>
                        <a:tabLst/>
                        <a:defRPr/>
                      </a:pPr>
                      <a:r>
                        <a:rPr lang="en-GB" sz="1400" b="0" kern="1200">
                          <a:solidFill>
                            <a:schemeClr val="tx1">
                              <a:lumMod val="95000"/>
                              <a:lumOff val="5000"/>
                            </a:schemeClr>
                          </a:solidFill>
                          <a:latin typeface="Segoe UI" panose="020B0502040204020203" pitchFamily="34" charset="0"/>
                          <a:ea typeface="+mn-ea"/>
                          <a:cs typeface="Segoe UI" panose="020B0502040204020203" pitchFamily="34" charset="0"/>
                        </a:rPr>
                        <a:t>On or exceeding target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7554995"/>
                  </a:ext>
                </a:extLst>
              </a:tr>
              <a:tr h="3164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lang="en-GB" sz="1400" b="0">
                          <a:solidFill>
                            <a:schemeClr val="tx1">
                              <a:lumMod val="95000"/>
                              <a:lumOff val="5000"/>
                            </a:schemeClr>
                          </a:solidFill>
                          <a:latin typeface="Segoe UI" panose="020B0502040204020203" pitchFamily="34" charset="0"/>
                          <a:cs typeface="Segoe UI" panose="020B0502040204020203" pitchFamily="34" charset="0"/>
                        </a:rPr>
                        <a:t>Nearing target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9871996"/>
                  </a:ext>
                </a:extLst>
              </a:tr>
              <a:tr h="316427">
                <a:tc>
                  <a:txBody>
                    <a:bodyPr/>
                    <a:lstStyle/>
                    <a:p>
                      <a:pPr algn="ctr">
                        <a:lnSpc>
                          <a:spcPct val="107000"/>
                        </a:lnSpc>
                        <a:spcAft>
                          <a:spcPts val="800"/>
                        </a:spcAft>
                      </a:pPr>
                      <a:endParaRPr lang="en-GB" sz="1400" b="1"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lang="en-GB" sz="1400" b="0">
                          <a:solidFill>
                            <a:schemeClr val="tx1">
                              <a:lumMod val="95000"/>
                              <a:lumOff val="5000"/>
                            </a:schemeClr>
                          </a:solidFill>
                          <a:latin typeface="Segoe UI" panose="020B0502040204020203" pitchFamily="34" charset="0"/>
                          <a:cs typeface="Segoe UI" panose="020B0502040204020203" pitchFamily="34" charset="0"/>
                        </a:rPr>
                        <a:t>Off track</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2268115"/>
                  </a:ext>
                </a:extLst>
              </a:tr>
              <a:tr h="316427">
                <a:tc>
                  <a:txBody>
                    <a:bodyPr/>
                    <a:lstStyle/>
                    <a:p>
                      <a:pPr algn="ctr" fontAlgn="b"/>
                      <a:endParaRPr lang="en-GB" sz="1400" b="1" i="0" u="none" strike="noStrike">
                        <a:solidFill>
                          <a:srgbClr val="000000"/>
                        </a:solidFill>
                        <a:effectLst/>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360000" algn="l"/>
                      <a:r>
                        <a:rPr lang="en-GB" sz="1400">
                          <a:solidFill>
                            <a:schemeClr val="tx1">
                              <a:lumMod val="95000"/>
                              <a:lumOff val="5000"/>
                            </a:schemeClr>
                          </a:solidFill>
                          <a:latin typeface="Segoe UI" panose="020B0502040204020203" pitchFamily="34" charset="0"/>
                          <a:cs typeface="Segoe UI" panose="020B0502040204020203" pitchFamily="34" charset="0"/>
                        </a:rPr>
                        <a:t>Management information only</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64655120"/>
                  </a:ext>
                </a:extLst>
              </a:tr>
              <a:tr h="316427">
                <a:tc>
                  <a:txBody>
                    <a:bodyPr/>
                    <a:lstStyle/>
                    <a:p>
                      <a:pPr algn="ctr" fontAlgn="b"/>
                      <a:endParaRPr lang="en-GB" sz="1400" b="1" i="0" u="none" strike="noStrike">
                        <a:solidFill>
                          <a:srgbClr val="000000"/>
                        </a:solidFill>
                        <a:effectLst/>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DAEFF9"/>
                    </a:solidFill>
                  </a:tcPr>
                </a:tc>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tx1">
                              <a:lumMod val="95000"/>
                              <a:lumOff val="5000"/>
                            </a:schemeClr>
                          </a:solidFill>
                          <a:latin typeface="Segoe UI" panose="020B0502040204020203" pitchFamily="34" charset="0"/>
                          <a:cs typeface="Segoe UI" panose="020B0502040204020203" pitchFamily="34" charset="0"/>
                        </a:rPr>
                        <a:t>Management information only but trend is unusual</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18427656"/>
                  </a:ext>
                </a:extLst>
              </a:tr>
              <a:tr h="316427">
                <a:tc>
                  <a:txBody>
                    <a:bodyPr/>
                    <a:lstStyle/>
                    <a:p>
                      <a:pPr algn="ctr" fontAlgn="b"/>
                      <a:endParaRPr lang="en-GB" sz="1400" b="1" i="0" u="none" strike="noStrike">
                        <a:solidFill>
                          <a:srgbClr val="000000"/>
                        </a:solidFill>
                        <a:effectLst/>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a:txBody>
                    <a:bodyPr/>
                    <a:lstStyle/>
                    <a:p>
                      <a:pPr marL="360000" algn="l"/>
                      <a:r>
                        <a:rPr lang="en-GB" sz="1400">
                          <a:solidFill>
                            <a:schemeClr val="tx1">
                              <a:lumMod val="95000"/>
                              <a:lumOff val="5000"/>
                            </a:schemeClr>
                          </a:solidFill>
                          <a:latin typeface="Segoe UI" panose="020B0502040204020203" pitchFamily="34" charset="0"/>
                          <a:cs typeface="Segoe UI" panose="020B0502040204020203" pitchFamily="34" charset="0"/>
                        </a:rPr>
                        <a:t>Not reported in period</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10679629"/>
                  </a:ext>
                </a:extLst>
              </a:tr>
              <a:tr h="316427">
                <a:tc>
                  <a:txBody>
                    <a:bodyPr/>
                    <a:lstStyle/>
                    <a:p>
                      <a:pPr algn="ctr" fontAlgn="b"/>
                      <a:r>
                        <a:rPr lang="en-GB" sz="1400" b="1" i="0" u="none" strike="noStrike">
                          <a:solidFill>
                            <a:srgbClr val="000000"/>
                          </a:solidFill>
                          <a:effectLst/>
                          <a:latin typeface="Segoe UI" panose="020B0502040204020203" pitchFamily="34" charset="0"/>
                          <a:cs typeface="Segoe UI" panose="020B0502040204020203" pitchFamily="34" charset="0"/>
                        </a:rPr>
                        <a:t>n/a</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algn="l"/>
                      <a:r>
                        <a:rPr lang="en-GB" sz="1400">
                          <a:solidFill>
                            <a:schemeClr val="tx1">
                              <a:lumMod val="95000"/>
                              <a:lumOff val="5000"/>
                            </a:schemeClr>
                          </a:solidFill>
                          <a:latin typeface="Segoe UI" panose="020B0502040204020203" pitchFamily="34" charset="0"/>
                          <a:cs typeface="Segoe UI" panose="020B0502040204020203" pitchFamily="34" charset="0"/>
                        </a:rPr>
                        <a:t>Not available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011881"/>
                  </a:ext>
                </a:extLst>
              </a:tr>
              <a:tr h="316427">
                <a:tc>
                  <a:txBody>
                    <a:bodyPr/>
                    <a:lstStyle/>
                    <a:p>
                      <a:pPr algn="ctr" fontAlgn="b"/>
                      <a:r>
                        <a:rPr lang="en-GB" sz="1400" b="1" i="0" u="none" strike="noStrike">
                          <a:solidFill>
                            <a:srgbClr val="000000"/>
                          </a:solidFill>
                          <a:effectLst/>
                          <a:latin typeface="Segoe UI" panose="020B0502040204020203" pitchFamily="34" charset="0"/>
                          <a:cs typeface="Segoe UI" panose="020B0502040204020203" pitchFamily="34" charset="0"/>
                        </a:rPr>
                        <a:t>=&lt;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algn="l"/>
                      <a:r>
                        <a:rPr lang="en-GB" sz="1400">
                          <a:solidFill>
                            <a:schemeClr val="tx1">
                              <a:lumMod val="95000"/>
                              <a:lumOff val="5000"/>
                            </a:schemeClr>
                          </a:solidFill>
                          <a:latin typeface="Segoe UI" panose="020B0502040204020203" pitchFamily="34" charset="0"/>
                          <a:cs typeface="Segoe UI" panose="020B0502040204020203" pitchFamily="34" charset="0"/>
                        </a:rPr>
                        <a:t>‘Equal or less’ than (all other targets are ‘equal or greater’ than unless otherwise specified) </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5957942"/>
                  </a:ext>
                </a:extLst>
              </a:tr>
            </a:tbl>
          </a:graphicData>
        </a:graphic>
      </p:graphicFrame>
      <p:graphicFrame>
        <p:nvGraphicFramePr>
          <p:cNvPr id="14" name="Table 13">
            <a:extLst>
              <a:ext uri="{FF2B5EF4-FFF2-40B4-BE49-F238E27FC236}">
                <a16:creationId xmlns:a16="http://schemas.microsoft.com/office/drawing/2014/main" id="{09398AF4-9F5E-14B1-6058-22A050C45594}"/>
              </a:ext>
            </a:extLst>
          </p:cNvPr>
          <p:cNvGraphicFramePr>
            <a:graphicFrameLocks noGrp="1"/>
          </p:cNvGraphicFramePr>
          <p:nvPr>
            <p:extLst>
              <p:ext uri="{D42A27DB-BD31-4B8C-83A1-F6EECF244321}">
                <p14:modId xmlns:p14="http://schemas.microsoft.com/office/powerpoint/2010/main" val="2094249499"/>
              </p:ext>
            </p:extLst>
          </p:nvPr>
        </p:nvGraphicFramePr>
        <p:xfrm>
          <a:off x="875810" y="885957"/>
          <a:ext cx="5040000" cy="1582135"/>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1062138598"/>
                    </a:ext>
                  </a:extLst>
                </a:gridCol>
                <a:gridCol w="1440000">
                  <a:extLst>
                    <a:ext uri="{9D8B030D-6E8A-4147-A177-3AD203B41FA5}">
                      <a16:colId xmlns:a16="http://schemas.microsoft.com/office/drawing/2014/main" val="3391290171"/>
                    </a:ext>
                  </a:extLst>
                </a:gridCol>
              </a:tblGrid>
              <a:tr h="316427">
                <a:tc>
                  <a:txBody>
                    <a:bodyPr/>
                    <a:lstStyle/>
                    <a:p>
                      <a:pPr marL="360000" marR="0" lvl="0" indent="0" algn="l" defTabSz="914400">
                        <a:lnSpc>
                          <a:spcPct val="100000"/>
                        </a:lnSpc>
                        <a:spcBef>
                          <a:spcPts val="0"/>
                        </a:spcBef>
                        <a:spcAft>
                          <a:spcPts val="0"/>
                        </a:spcAft>
                        <a:buNone/>
                        <a:tabLst/>
                        <a:defRPr/>
                      </a:pPr>
                      <a:r>
                        <a:rPr kumimoji="0" lang="en-GB" sz="14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Immediate Action Measures</a:t>
                      </a:r>
                      <a:endParaRPr lang="en-GB" sz="1400" b="1"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marR="0" lvl="0" indent="0" algn="l" defTabSz="914400">
                        <a:lnSpc>
                          <a:spcPct val="100000"/>
                        </a:lnSpc>
                        <a:spcBef>
                          <a:spcPts val="0"/>
                        </a:spcBef>
                        <a:spcAft>
                          <a:spcPts val="0"/>
                        </a:spcAft>
                        <a:buNone/>
                        <a:tabLst/>
                        <a:defRPr/>
                      </a:pPr>
                      <a:r>
                        <a:rPr lang="en-GB" sz="1400" b="0" kern="1200">
                          <a:solidFill>
                            <a:schemeClr val="tx1">
                              <a:lumMod val="95000"/>
                              <a:lumOff val="5000"/>
                            </a:schemeClr>
                          </a:solidFill>
                          <a:latin typeface="Segoe UI" panose="020B0502040204020203" pitchFamily="34" charset="0"/>
                          <a:ea typeface="+mn-ea"/>
                          <a:cs typeface="Segoe UI" panose="020B0502040204020203" pitchFamily="34" charset="0"/>
                        </a:rPr>
                        <a:t>Page 2, 3</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3884858"/>
                  </a:ext>
                </a:extLst>
              </a:tr>
              <a:tr h="316427">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Regulatory Effectiveness (Customer)</a:t>
                      </a:r>
                      <a:endParaRPr lang="en-GB" sz="1400" b="1">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lang="en-GB" sz="1400" b="0">
                          <a:solidFill>
                            <a:schemeClr val="tx1">
                              <a:lumMod val="95000"/>
                              <a:lumOff val="5000"/>
                            </a:schemeClr>
                          </a:solidFill>
                          <a:latin typeface="Segoe UI" panose="020B0502040204020203" pitchFamily="34" charset="0"/>
                          <a:cs typeface="Segoe UI" panose="020B0502040204020203" pitchFamily="34" charset="0"/>
                        </a:rPr>
                        <a:t>Page 4, 5</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19556979"/>
                  </a:ext>
                </a:extLst>
              </a:tr>
              <a:tr h="316427">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Business Processes</a:t>
                      </a:r>
                      <a:endParaRPr lang="en-GB" sz="1400" b="1">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lang="en-GB" sz="1400" b="0">
                          <a:solidFill>
                            <a:schemeClr val="tx1">
                              <a:lumMod val="95000"/>
                              <a:lumOff val="5000"/>
                            </a:schemeClr>
                          </a:solidFill>
                          <a:latin typeface="Segoe UI" panose="020B0502040204020203" pitchFamily="34" charset="0"/>
                          <a:cs typeface="Segoe UI" panose="020B0502040204020203" pitchFamily="34" charset="0"/>
                        </a:rPr>
                        <a:t>Page 6, 7</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236254"/>
                  </a:ext>
                </a:extLst>
              </a:tr>
              <a:tr h="316427">
                <a:tc>
                  <a:txBody>
                    <a:bodyPr/>
                    <a:lstStyle/>
                    <a:p>
                      <a:pPr marL="360000" algn="l"/>
                      <a:r>
                        <a:rPr kumimoji="0" lang="en-GB" sz="14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Finance</a:t>
                      </a:r>
                      <a:endParaRPr lang="en-GB" sz="1400" b="1">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algn="l"/>
                      <a:r>
                        <a:rPr lang="en-GB" sz="1400">
                          <a:solidFill>
                            <a:schemeClr val="tx1">
                              <a:lumMod val="95000"/>
                              <a:lumOff val="5000"/>
                            </a:schemeClr>
                          </a:solidFill>
                          <a:latin typeface="Segoe UI" panose="020B0502040204020203" pitchFamily="34" charset="0"/>
                          <a:cs typeface="Segoe UI" panose="020B0502040204020203" pitchFamily="34" charset="0"/>
                        </a:rPr>
                        <a:t>Page 8</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27835573"/>
                  </a:ext>
                </a:extLst>
              </a:tr>
              <a:tr h="316427">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Culture and People</a:t>
                      </a:r>
                      <a:endParaRPr lang="en-GB" sz="1400" b="1">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36000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tx1">
                              <a:lumMod val="95000"/>
                              <a:lumOff val="5000"/>
                            </a:schemeClr>
                          </a:solidFill>
                          <a:latin typeface="Segoe UI" panose="020B0502040204020203" pitchFamily="34" charset="0"/>
                          <a:cs typeface="Segoe UI" panose="020B0502040204020203" pitchFamily="34" charset="0"/>
                        </a:rPr>
                        <a:t>Page 8</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16960292"/>
                  </a:ext>
                </a:extLst>
              </a:tr>
            </a:tbl>
          </a:graphicData>
        </a:graphic>
      </p:graphicFrame>
      <p:sp>
        <p:nvSpPr>
          <p:cNvPr id="7" name="Title 8">
            <a:extLst>
              <a:ext uri="{FF2B5EF4-FFF2-40B4-BE49-F238E27FC236}">
                <a16:creationId xmlns:a16="http://schemas.microsoft.com/office/drawing/2014/main" id="{20AF0891-FC6F-3F17-CB2E-059342DFBA88}"/>
              </a:ext>
            </a:extLst>
          </p:cNvPr>
          <p:cNvSpPr txBox="1">
            <a:spLocks noGrp="1"/>
          </p:cNvSpPr>
          <p:nvPr>
            <p:ph type="title" idx="4294967295"/>
          </p:nvPr>
        </p:nvSpPr>
        <p:spPr>
          <a:xfrm>
            <a:off x="875810" y="536376"/>
            <a:ext cx="4448004"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Measure categories</a:t>
            </a:r>
            <a:endParaRPr kumimoji="0" lang="en-GB" sz="1600"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endParaRPr>
          </a:p>
        </p:txBody>
      </p:sp>
      <p:sp>
        <p:nvSpPr>
          <p:cNvPr id="2" name="Slide Number Placeholder 1">
            <a:extLst>
              <a:ext uri="{FF2B5EF4-FFF2-40B4-BE49-F238E27FC236}">
                <a16:creationId xmlns:a16="http://schemas.microsoft.com/office/drawing/2014/main" id="{DF95F9C5-E451-808D-99C7-8B7BE8F09255}"/>
              </a:ext>
            </a:extLst>
          </p:cNvPr>
          <p:cNvSpPr>
            <a:spLocks noGrp="1"/>
          </p:cNvSpPr>
          <p:nvPr>
            <p:ph type="sldNum" sz="quarter" idx="12"/>
          </p:nvPr>
        </p:nvSpPr>
        <p:spPr>
          <a:xfrm>
            <a:off x="9448800" y="0"/>
            <a:ext cx="2743200" cy="365125"/>
          </a:xfrm>
        </p:spPr>
        <p:txBody>
          <a:bodyPr/>
          <a:lstStyle/>
          <a:p>
            <a:fld id="{BA844067-BB81-43FE-8113-F2A14F50BF5B}" type="slidenum">
              <a:rPr lang="en-GB" smtClean="0">
                <a:latin typeface="Segoe UI" panose="020B0502040204020203" pitchFamily="34" charset="0"/>
                <a:cs typeface="Segoe UI" panose="020B0502040204020203" pitchFamily="34" charset="0"/>
              </a:rPr>
              <a:t>2</a:t>
            </a:fld>
            <a:endParaRPr lang="en-GB">
              <a:latin typeface="Segoe UI" panose="020B0502040204020203" pitchFamily="34" charset="0"/>
              <a:cs typeface="Segoe UI" panose="020B0502040204020203" pitchFamily="34" charset="0"/>
            </a:endParaRPr>
          </a:p>
        </p:txBody>
      </p:sp>
      <p:sp>
        <p:nvSpPr>
          <p:cNvPr id="3" name="Footer Placeholder 2">
            <a:extLst>
              <a:ext uri="{FF2B5EF4-FFF2-40B4-BE49-F238E27FC236}">
                <a16:creationId xmlns:a16="http://schemas.microsoft.com/office/drawing/2014/main" id="{11B7DC15-5B24-6236-2818-ECB554EC4AEC}"/>
              </a:ext>
            </a:extLst>
          </p:cNvPr>
          <p:cNvSpPr>
            <a:spLocks noGrp="1"/>
          </p:cNvSpPr>
          <p:nvPr>
            <p:ph type="ftr" sz="quarter" idx="11"/>
          </p:nvPr>
        </p:nvSpPr>
        <p:spPr/>
        <p:txBody>
          <a:bodyPr/>
          <a:lstStyle/>
          <a:p>
            <a:r>
              <a:rPr lang="en-GB">
                <a:latin typeface="Segoe UI Semilight" panose="020B0402040204020203" pitchFamily="34" charset="0"/>
                <a:cs typeface="Segoe UI Semilight" panose="020B0402040204020203" pitchFamily="34" charset="0"/>
              </a:rPr>
              <a:t>OFFICIAL-SENSITIVE</a:t>
            </a:r>
          </a:p>
        </p:txBody>
      </p:sp>
    </p:spTree>
    <p:extLst>
      <p:ext uri="{BB962C8B-B14F-4D97-AF65-F5344CB8AC3E}">
        <p14:creationId xmlns:p14="http://schemas.microsoft.com/office/powerpoint/2010/main" val="2381023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99D4F-B676-3851-B762-396849567A06}"/>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BB315537-A129-645B-01AD-F302DDA66B32}"/>
              </a:ext>
            </a:extLst>
          </p:cNvPr>
          <p:cNvGraphicFramePr>
            <a:graphicFrameLocks noGrp="1"/>
          </p:cNvGraphicFramePr>
          <p:nvPr>
            <p:extLst>
              <p:ext uri="{D42A27DB-BD31-4B8C-83A1-F6EECF244321}">
                <p14:modId xmlns:p14="http://schemas.microsoft.com/office/powerpoint/2010/main" val="208571354"/>
              </p:ext>
            </p:extLst>
          </p:nvPr>
        </p:nvGraphicFramePr>
        <p:xfrm>
          <a:off x="195095" y="294934"/>
          <a:ext cx="11768807" cy="6469440"/>
        </p:xfrm>
        <a:graphic>
          <a:graphicData uri="http://schemas.openxmlformats.org/drawingml/2006/table">
            <a:tbl>
              <a:tblPr firstRow="1" bandRow="1">
                <a:tableStyleId>{5C22544A-7EE6-4342-B048-85BDC9FD1C3A}</a:tableStyleId>
              </a:tblPr>
              <a:tblGrid>
                <a:gridCol w="3149030">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28758">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19">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78301333"/>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kern="1200">
                          <a:solidFill>
                            <a:schemeClr val="tx1"/>
                          </a:solidFill>
                          <a:latin typeface="Segoe UI" panose="020B0502040204020203" pitchFamily="34" charset="0"/>
                          <a:ea typeface="+mn-ea"/>
                          <a:cs typeface="Segoe UI" panose="020B0502040204020203" pitchFamily="34" charset="0"/>
                        </a:rPr>
                        <a:t>Total volume of assessments</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9,000 by Sep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3,825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443</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452</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540</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541</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529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489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a:lnSpc>
                          <a:spcPct val="100000"/>
                        </a:lnSpc>
                        <a:spcBef>
                          <a:spcPts val="0"/>
                        </a:spcBef>
                        <a:spcAft>
                          <a:spcPts val="0"/>
                        </a:spcAft>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2,994 </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39755499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Total volume of assessments: Adult Social Care</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5,013 by Sep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2,305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259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275</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306</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312</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289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261</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lvl="0" algn="ctr">
                        <a:lnSpc>
                          <a:spcPct val="100000"/>
                        </a:lnSpc>
                        <a:spcBef>
                          <a:spcPts val="0"/>
                        </a:spcBef>
                        <a:spcAft>
                          <a:spcPts val="0"/>
                        </a:spcAft>
                        <a:buNone/>
                      </a:pPr>
                      <a:endParaRPr lang="en-GB" sz="1100" b="0" i="0" u="none" strike="noStrike" kern="1200" noProof="0">
                        <a:solidFill>
                          <a:srgbClr val="000000"/>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lnSpc>
                          <a:spcPct val="100000"/>
                        </a:lnSpc>
                        <a:spcBef>
                          <a:spcPts val="0"/>
                        </a:spcBef>
                        <a:spcAft>
                          <a:spcPts val="0"/>
                        </a:spcAft>
                        <a:buNone/>
                      </a:pPr>
                      <a:endPar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 1,702 </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59871996"/>
                  </a:ext>
                </a:extLst>
              </a:tr>
              <a:tr h="432000">
                <a:tc>
                  <a:txBody>
                    <a:bodyPr/>
                    <a:lstStyle/>
                    <a:p>
                      <a:r>
                        <a:rPr lang="en-GB" sz="1100" kern="1200">
                          <a:solidFill>
                            <a:schemeClr val="tx1"/>
                          </a:solidFill>
                          <a:latin typeface="Segoe UI" panose="020B0502040204020203" pitchFamily="34" charset="0"/>
                          <a:ea typeface="+mn-ea"/>
                          <a:cs typeface="Segoe UI" panose="020B0502040204020203" pitchFamily="34" charset="0"/>
                        </a:rPr>
                        <a:t>Total volume of assessments: Secondary Care</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80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887 by Sep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230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22</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33</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39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20</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46</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33</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 193 </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72226811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Total volume of assessments: Primary Care and Community</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1,194 by Sep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404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39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45</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45</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70</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46</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64</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 309 </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1664655120"/>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Total volume of assessments: Oral Health</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1,500 by Sep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749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89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66</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99</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84</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87</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85</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 510 </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260100285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Total volume of assessments: Mental Health</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726 by Sep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tx1"/>
                          </a:solidFill>
                          <a:latin typeface="Segoe UI" panose="020B0502040204020203" pitchFamily="34" charset="0"/>
                          <a:cs typeface="Segoe UI" panose="020B0502040204020203" pitchFamily="34" charset="0"/>
                        </a:rPr>
                        <a:t>133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13</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10</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27</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18</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24</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20</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cs typeface="Segoe UI" panose="020B0502040204020203" pitchFamily="34" charset="0"/>
                        </a:rPr>
                        <a:t> 112 </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3083334249"/>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dk1"/>
                          </a:solidFill>
                          <a:effectLst/>
                          <a:latin typeface="Segoe UI" panose="020B0502040204020203" pitchFamily="34" charset="0"/>
                          <a:ea typeface="+mn-ea"/>
                          <a:cs typeface="Segoe UI" panose="020B0502040204020203" pitchFamily="34" charset="0"/>
                        </a:rPr>
                        <a:t>Time to complete assessments for Adult Social Care, Primary and Community Care, Oral Health and Health and Justice</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=&lt;50 days</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38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32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36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34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33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chemeClr val="tx1"/>
                          </a:solidFill>
                          <a:effectLst/>
                          <a:latin typeface="Segoe UI" panose="020B0502040204020203" pitchFamily="34" charset="0"/>
                          <a:cs typeface="Segoe UI" panose="020B0502040204020203" pitchFamily="34" charset="0"/>
                        </a:rPr>
                        <a:t>37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56062442"/>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Time to complete assessments for Mental Health and Secondary Specialist Care</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=&lt;85 days</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116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159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109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74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57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74.5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49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chemeClr val="tx1"/>
                          </a:solidFill>
                          <a:effectLst/>
                          <a:latin typeface="Segoe UI" panose="020B0502040204020203" pitchFamily="34" charset="0"/>
                          <a:cs typeface="Segoe UI" panose="020B0502040204020203" pitchFamily="34" charset="0"/>
                        </a:rPr>
                        <a:t>83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1273197"/>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registration applications in the system over 10 weeks old and incomplete</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0% by end Q4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28.1%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31.3%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35.1%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b"/>
                      <a:r>
                        <a:rPr lang="en-GB" sz="1100" kern="1200">
                          <a:solidFill>
                            <a:srgbClr val="FFFFFF"/>
                          </a:solidFill>
                          <a:latin typeface="Segoe UI" panose="020B0502040204020203" pitchFamily="34" charset="0"/>
                          <a:ea typeface="+mn-ea"/>
                          <a:cs typeface="Segoe UI" panose="020B0502040204020203" pitchFamily="34" charset="0"/>
                        </a:rPr>
                        <a:t>33.1%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33.1%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33.2%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32.6%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32.6%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3049046461"/>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The volume of registration applications over 10 weeks old and incomplete</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0 by end Q4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3,393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3,820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lvl="0" algn="ctr">
                        <a:buNone/>
                      </a:pPr>
                      <a:r>
                        <a:rPr lang="en-GB" sz="1100">
                          <a:solidFill>
                            <a:schemeClr val="bg1"/>
                          </a:solidFill>
                          <a:latin typeface="Segoe UI" panose="020B0502040204020203" pitchFamily="34" charset="0"/>
                          <a:cs typeface="Segoe UI" panose="020B0502040204020203" pitchFamily="34" charset="0"/>
                        </a:rPr>
                        <a:t>4,289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rgbClr val="FFFFFF"/>
                          </a:solidFill>
                          <a:latin typeface="Segoe UI" panose="020B0502040204020203" pitchFamily="34" charset="0"/>
                          <a:cs typeface="Segoe UI" panose="020B0502040204020203" pitchFamily="34" charset="0"/>
                        </a:rPr>
                        <a:t>3,956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3,374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3,060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algn="ctr" defTabSz="914400" rtl="0" eaLnBrk="1" fontAlgn="b" latinLnBrk="0" hangingPunct="1"/>
                      <a:r>
                        <a:rPr lang="en-GB" sz="1100" kern="1200">
                          <a:solidFill>
                            <a:schemeClr val="bg1"/>
                          </a:solidFill>
                          <a:latin typeface="Segoe UI" panose="020B0502040204020203" pitchFamily="34" charset="0"/>
                          <a:ea typeface="+mn-ea"/>
                          <a:cs typeface="Segoe UI" panose="020B0502040204020203" pitchFamily="34" charset="0"/>
                        </a:rPr>
                        <a:t>2,711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cs typeface="Segoe UI" panose="020B0502040204020203" pitchFamily="34" charset="0"/>
                        </a:rPr>
                        <a:t>2,711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1541630586"/>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The volume of registration applications completed</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Track for </a:t>
                      </a:r>
                    </a:p>
                    <a:p>
                      <a:pPr algn="ctr"/>
                      <a:r>
                        <a:rPr lang="en-GB" sz="1100" kern="1200">
                          <a:solidFill>
                            <a:schemeClr val="tx1"/>
                          </a:solidFill>
                          <a:latin typeface="Segoe UI" panose="020B0502040204020203" pitchFamily="34" charset="0"/>
                          <a:ea typeface="+mn-ea"/>
                          <a:cs typeface="Segoe UI" panose="020B0502040204020203" pitchFamily="34" charset="0"/>
                        </a:rPr>
                        <a:t>Info</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28,539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2,601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2,582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2,862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2,886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2,575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3,088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16,594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813825858"/>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The % of registration applications that have been rejected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rPr>
                        <a:t>Track for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rPr>
                        <a:t>Info</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38.1%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34.0%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29.7%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26.9%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25.9%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37.7%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36.5%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32.6%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22598523"/>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The volume of registration applications received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rPr>
                        <a:t>Track for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rPr>
                        <a:t>Info</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68,966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5,123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5,409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5,631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6,038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5,576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6,337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000000"/>
                          </a:solidFill>
                          <a:effectLst/>
                          <a:latin typeface="Segoe UI" panose="020B0502040204020203" pitchFamily="34" charset="0"/>
                          <a:cs typeface="Segoe UI" panose="020B0502040204020203" pitchFamily="34" charset="0"/>
                        </a:rPr>
                        <a:t>34,114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985838968"/>
                  </a:ext>
                </a:extLst>
              </a:tr>
            </a:tbl>
          </a:graphicData>
        </a:graphic>
      </p:graphicFrame>
      <p:sp>
        <p:nvSpPr>
          <p:cNvPr id="2" name="Slide Number Placeholder 1">
            <a:extLst>
              <a:ext uri="{FF2B5EF4-FFF2-40B4-BE49-F238E27FC236}">
                <a16:creationId xmlns:a16="http://schemas.microsoft.com/office/drawing/2014/main" id="{CAAF0649-2050-BC38-28D0-7B0138934CD9}"/>
              </a:ext>
            </a:extLst>
          </p:cNvPr>
          <p:cNvSpPr>
            <a:spLocks noGrp="1"/>
          </p:cNvSpPr>
          <p:nvPr>
            <p:ph type="sldNum" sz="quarter" idx="12"/>
          </p:nvPr>
        </p:nvSpPr>
        <p:spPr>
          <a:xfrm>
            <a:off x="9448800" y="7614"/>
            <a:ext cx="2743200" cy="365125"/>
          </a:xfrm>
        </p:spPr>
        <p:txBody>
          <a:bodyPr/>
          <a:lstStyle/>
          <a:p>
            <a:fld id="{EFAAA52C-CE07-4EAC-8791-44FF385A0652}" type="slidenum">
              <a:rPr lang="en-GB" smtClean="0">
                <a:latin typeface="Segoe UI" panose="020B0502040204020203" pitchFamily="34" charset="0"/>
                <a:cs typeface="Segoe UI" panose="020B0502040204020203" pitchFamily="34" charset="0"/>
              </a:rPr>
              <a:t>3</a:t>
            </a:fld>
            <a:endParaRPr lang="en-GB">
              <a:latin typeface="Segoe UI" panose="020B0502040204020203" pitchFamily="34" charset="0"/>
              <a:cs typeface="Segoe UI" panose="020B0502040204020203" pitchFamily="34" charset="0"/>
            </a:endParaRPr>
          </a:p>
        </p:txBody>
      </p:sp>
      <p:sp>
        <p:nvSpPr>
          <p:cNvPr id="7" name="Title 8">
            <a:extLst>
              <a:ext uri="{FF2B5EF4-FFF2-40B4-BE49-F238E27FC236}">
                <a16:creationId xmlns:a16="http://schemas.microsoft.com/office/drawing/2014/main" id="{263B8177-698A-638C-6F2E-AB3651A6F924}"/>
              </a:ext>
            </a:extLst>
          </p:cNvPr>
          <p:cNvSpPr txBox="1">
            <a:spLocks noGrp="1"/>
          </p:cNvSpPr>
          <p:nvPr>
            <p:ph type="title" idx="4294967295"/>
          </p:nvPr>
        </p:nvSpPr>
        <p:spPr>
          <a:xfrm>
            <a:off x="198118" y="108616"/>
            <a:ext cx="3830638" cy="3397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Immediate Action Measures</a:t>
            </a:r>
            <a:endParaRPr kumimoji="0" lang="en-GB" sz="1600"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515295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AFF1B-70A1-B663-A178-828D44202D57}"/>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D569CF6A-9AF2-F76B-99EE-8E295A98DD07}"/>
              </a:ext>
            </a:extLst>
          </p:cNvPr>
          <p:cNvGraphicFramePr>
            <a:graphicFrameLocks noGrp="1"/>
          </p:cNvGraphicFramePr>
          <p:nvPr>
            <p:extLst>
              <p:ext uri="{D42A27DB-BD31-4B8C-83A1-F6EECF244321}">
                <p14:modId xmlns:p14="http://schemas.microsoft.com/office/powerpoint/2010/main" val="3814383604"/>
              </p:ext>
            </p:extLst>
          </p:nvPr>
        </p:nvGraphicFramePr>
        <p:xfrm>
          <a:off x="198117" y="300378"/>
          <a:ext cx="11768807" cy="3068520"/>
        </p:xfrm>
        <a:graphic>
          <a:graphicData uri="http://schemas.openxmlformats.org/drawingml/2006/table">
            <a:tbl>
              <a:tblPr firstRow="1" bandRow="1">
                <a:tableStyleId>{5C22544A-7EE6-4342-B048-85BDC9FD1C3A}</a:tableStyleId>
              </a:tblPr>
              <a:tblGrid>
                <a:gridCol w="3149030">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28758">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19">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97981396"/>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 of 'Information of Concern (IOC) assigned initially as Priority 1 cases with a referral sent within 2 days</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92.1%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rPr>
                        <a:t>92.1%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96.7%</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rPr>
                        <a:t>96.6%</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rgbClr val="FFFFFF"/>
                          </a:solidFill>
                          <a:effectLst/>
                          <a:latin typeface="Segoe UI" panose="020B0502040204020203" pitchFamily="34" charset="0"/>
                        </a:rPr>
                        <a:t>89.0%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89.8%</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88.1%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a:lnSpc>
                          <a:spcPct val="100000"/>
                        </a:lnSpc>
                        <a:spcBef>
                          <a:spcPts val="0"/>
                        </a:spcBef>
                        <a:spcAft>
                          <a:spcPts val="0"/>
                        </a:spcAft>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rPr>
                        <a:t>92.1%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3397554995"/>
                  </a:ext>
                </a:extLst>
              </a:tr>
              <a:tr h="51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 of Information of Concern (IOC) Priority 1 cases with an action taken within 1 day of referral</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latinLnBrk="0" hangingPunct="1">
                        <a:lnSpc>
                          <a:spcPct val="100000"/>
                        </a:lnSpc>
                        <a:spcBef>
                          <a:spcPts val="0"/>
                        </a:spcBef>
                        <a:spcAft>
                          <a:spcPts val="0"/>
                        </a:spcAft>
                        <a:buNone/>
                        <a:tabLst/>
                        <a:defRPr/>
                      </a:pPr>
                      <a:r>
                        <a:rPr lang="en-US" sz="1100" b="0" kern="1200">
                          <a:solidFill>
                            <a:schemeClr val="tx1"/>
                          </a:solidFill>
                          <a:latin typeface="Segoe UI" panose="020B0502040204020203" pitchFamily="34" charset="0"/>
                          <a:ea typeface="+mn-ea"/>
                          <a:cs typeface="Segoe UI" panose="020B0502040204020203" pitchFamily="34" charset="0"/>
                        </a:rPr>
                        <a:t>67.4%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rPr>
                        <a:t>72.0%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75.0%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78.1%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81.4%</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82.0%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77.5%</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lvl="0" algn="ctr">
                        <a:lnSpc>
                          <a:spcPct val="100000"/>
                        </a:lnSpc>
                        <a:spcBef>
                          <a:spcPts val="0"/>
                        </a:spcBef>
                        <a:spcAft>
                          <a:spcPts val="0"/>
                        </a:spcAft>
                        <a:buNone/>
                      </a:pPr>
                      <a:endParaRPr lang="en-GB" sz="1100" b="0" i="0" u="none" strike="noStrike" kern="1200" noProof="0">
                        <a:solidFill>
                          <a:srgbClr val="FFFFFF"/>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b="0" kern="1200">
                        <a:solidFill>
                          <a:srgbClr val="FFFFFF"/>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lnSpc>
                          <a:spcPct val="100000"/>
                        </a:lnSpc>
                        <a:spcBef>
                          <a:spcPts val="0"/>
                        </a:spcBef>
                        <a:spcAft>
                          <a:spcPts val="0"/>
                        </a:spcAft>
                        <a:buNone/>
                      </a:pPr>
                      <a:endParaRPr lang="en-GB" sz="1100" b="0" i="0" u="none" strike="noStrike" noProof="0">
                        <a:solidFill>
                          <a:srgbClr val="FFFFFF"/>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rgbClr val="FFFFFF"/>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0">
                        <a:solidFill>
                          <a:srgbClr val="FFFFFF"/>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rgbClr val="FFFFFF"/>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FFFFFF"/>
                          </a:solidFill>
                          <a:effectLst/>
                          <a:latin typeface="Segoe UI" panose="020B0502040204020203" pitchFamily="34" charset="0"/>
                        </a:rPr>
                        <a:t>78.0%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59871996"/>
                  </a:ext>
                </a:extLst>
              </a:tr>
              <a:tr h="316427">
                <a:tc>
                  <a:txBody>
                    <a:bodyPr/>
                    <a:lstStyle/>
                    <a:p>
                      <a:r>
                        <a:rPr lang="en-GB" sz="1100" kern="1200">
                          <a:solidFill>
                            <a:schemeClr val="tx1"/>
                          </a:solidFill>
                          <a:latin typeface="Segoe UI" panose="020B0502040204020203" pitchFamily="34" charset="0"/>
                          <a:ea typeface="+mn-ea"/>
                          <a:cs typeface="Segoe UI" panose="020B0502040204020203" pitchFamily="34" charset="0"/>
                        </a:rPr>
                        <a:t>% of Information of Concern (IOC) Priority 2 cases with an action taken within 10 days reducing to 5 days by year end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78.5%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rPr>
                        <a:t>84.6%</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000000"/>
                          </a:solidFill>
                          <a:effectLst/>
                          <a:latin typeface="Segoe UI" panose="020B0502040204020203" pitchFamily="34" charset="0"/>
                        </a:rPr>
                        <a:t>85.8%</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000000"/>
                          </a:solidFill>
                          <a:effectLst/>
                          <a:latin typeface="Segoe UI" panose="020B0502040204020203" pitchFamily="34" charset="0"/>
                        </a:rPr>
                        <a:t>89.0%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000000"/>
                          </a:solidFill>
                          <a:effectLst/>
                          <a:latin typeface="Segoe UI" panose="020B0502040204020203" pitchFamily="34" charset="0"/>
                        </a:rPr>
                        <a:t>86.1%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kern="1200">
                          <a:solidFill>
                            <a:srgbClr val="000000"/>
                          </a:solidFill>
                          <a:effectLst/>
                          <a:latin typeface="Segoe UI" panose="020B0502040204020203" pitchFamily="34" charset="0"/>
                          <a:ea typeface="+mn-ea"/>
                          <a:cs typeface="+mn-cs"/>
                        </a:rPr>
                        <a:t>87.6</a:t>
                      </a:r>
                      <a:r>
                        <a:rPr lang="en-GB" sz="1100" b="0" i="0" u="none" strike="noStrike">
                          <a:solidFill>
                            <a:srgbClr val="000000"/>
                          </a:solidFill>
                          <a:effectLst/>
                          <a:latin typeface="Segoe UI" panose="020B0502040204020203" pitchFamily="34" charset="0"/>
                        </a:rPr>
                        <a:t>%</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000000"/>
                          </a:solidFill>
                          <a:effectLst/>
                          <a:latin typeface="Segoe UI" panose="020B0502040204020203" pitchFamily="34" charset="0"/>
                        </a:rPr>
                        <a:t>88.5%</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000000"/>
                          </a:solidFill>
                          <a:effectLst/>
                          <a:latin typeface="Segoe UI" panose="020B0502040204020203" pitchFamily="34" charset="0"/>
                        </a:rPr>
                        <a:t>86.9%</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722268115"/>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Information of Concern (IOC) Priority 3 cases with an action taken within 10 days reducing to 5 days by year end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noProof="0">
                          <a:solidFill>
                            <a:schemeClr val="tx1"/>
                          </a:solidFill>
                          <a:latin typeface="Segoe UI" panose="020B0502040204020203" pitchFamily="34" charset="0"/>
                          <a:ea typeface="+mn-ea"/>
                          <a:cs typeface="Segoe UI" panose="020B0502040204020203" pitchFamily="34" charset="0"/>
                        </a:rPr>
                        <a:t>74.8%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rPr>
                        <a:t>80.9%</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83.0%</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82.1%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83.1%</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84.3%</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buNone/>
                      </a:pPr>
                      <a:r>
                        <a:rPr lang="en-GB" sz="1100" b="0" i="0" u="none" strike="noStrike">
                          <a:solidFill>
                            <a:srgbClr val="FFFFFF"/>
                          </a:solidFill>
                          <a:effectLst/>
                          <a:latin typeface="Segoe UI" panose="020B0502040204020203" pitchFamily="34" charset="0"/>
                        </a:rPr>
                        <a:t>81.9%</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FFFFFF"/>
                          </a:solidFill>
                          <a:effectLst/>
                          <a:latin typeface="Segoe UI" panose="020B0502040204020203" pitchFamily="34" charset="0"/>
                        </a:rPr>
                        <a:t>82.6%</a:t>
                      </a:r>
                    </a:p>
                  </a:txBody>
                  <a:tcPr marL="5443" marR="5443" marT="5443"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1664655120"/>
                  </a:ext>
                </a:extLst>
              </a:tr>
            </a:tbl>
          </a:graphicData>
        </a:graphic>
      </p:graphicFrame>
      <p:sp>
        <p:nvSpPr>
          <p:cNvPr id="3" name="Title 8">
            <a:extLst>
              <a:ext uri="{FF2B5EF4-FFF2-40B4-BE49-F238E27FC236}">
                <a16:creationId xmlns:a16="http://schemas.microsoft.com/office/drawing/2014/main" id="{F7036E48-D7CD-8738-97E0-5DBD5ED8E94E}"/>
              </a:ext>
            </a:extLst>
          </p:cNvPr>
          <p:cNvSpPr txBox="1">
            <a:spLocks/>
          </p:cNvSpPr>
          <p:nvPr/>
        </p:nvSpPr>
        <p:spPr>
          <a:xfrm>
            <a:off x="198117" y="108616"/>
            <a:ext cx="4821143"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A92173"/>
                </a:solidFill>
                <a:latin typeface="Segoe UI" panose="020B0502040204020203" pitchFamily="34" charset="0"/>
                <a:ea typeface="+mn-ea"/>
                <a:cs typeface="Segoe UI" panose="020B0502040204020203" pitchFamily="34" charset="0"/>
              </a:rPr>
              <a:t>Immediate Action Measures (continued)</a:t>
            </a:r>
            <a:endParaRPr lang="en-GB" sz="1600">
              <a:solidFill>
                <a:srgbClr val="A92173"/>
              </a:solidFill>
              <a:latin typeface="Segoe UI" panose="020B0502040204020203" pitchFamily="34" charset="0"/>
              <a:ea typeface="+mn-ea"/>
              <a:cs typeface="Segoe UI" panose="020B0502040204020203" pitchFamily="34" charset="0"/>
            </a:endParaRPr>
          </a:p>
        </p:txBody>
      </p:sp>
      <p:sp>
        <p:nvSpPr>
          <p:cNvPr id="11" name="Slide Number Placeholder 10">
            <a:extLst>
              <a:ext uri="{FF2B5EF4-FFF2-40B4-BE49-F238E27FC236}">
                <a16:creationId xmlns:a16="http://schemas.microsoft.com/office/drawing/2014/main" id="{A39D2807-D07F-184F-3AFA-84E4CA1A9026}"/>
              </a:ext>
            </a:extLst>
          </p:cNvPr>
          <p:cNvSpPr>
            <a:spLocks noGrp="1"/>
          </p:cNvSpPr>
          <p:nvPr>
            <p:ph type="sldNum" sz="quarter" idx="12"/>
          </p:nvPr>
        </p:nvSpPr>
        <p:spPr>
          <a:xfrm>
            <a:off x="9448800" y="0"/>
            <a:ext cx="2743200" cy="365125"/>
          </a:xfrm>
        </p:spPr>
        <p:txBody>
          <a:bodyPr/>
          <a:lstStyle/>
          <a:p>
            <a:fld id="{EFAAA52C-CE07-4EAC-8791-44FF385A0652}" type="slidenum">
              <a:rPr lang="en-GB" smtClean="0">
                <a:latin typeface="Segoe UI" panose="020B0502040204020203" pitchFamily="34" charset="0"/>
                <a:cs typeface="Segoe UI" panose="020B0502040204020203" pitchFamily="34" charset="0"/>
              </a:rPr>
              <a:t>4</a:t>
            </a:fld>
            <a:endParaRPr lang="en-GB">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C1409399-8EF8-B14B-6E87-FD0F5758081D}"/>
              </a:ext>
            </a:extLst>
          </p:cNvPr>
          <p:cNvSpPr txBox="1"/>
          <p:nvPr/>
        </p:nvSpPr>
        <p:spPr>
          <a:xfrm>
            <a:off x="198117" y="3406373"/>
            <a:ext cx="11852193" cy="600164"/>
          </a:xfrm>
          <a:prstGeom prst="rect">
            <a:avLst/>
          </a:prstGeom>
          <a:noFill/>
        </p:spPr>
        <p:txBody>
          <a:bodyPr wrap="square" rtlCol="0">
            <a:spAutoFit/>
          </a:bodyPr>
          <a:lstStyle/>
          <a:p>
            <a:r>
              <a:rPr lang="en-GB" sz="1100">
                <a:latin typeface="Segoe UI" panose="020B0502040204020203" pitchFamily="34" charset="0"/>
                <a:cs typeface="Segoe UI" panose="020B0502040204020203" pitchFamily="34" charset="0"/>
              </a:rPr>
              <a:t>Information of Concern cases are raised when information provided to NCSC raises safeguarding issues or other significant concerns for an individual regarding the health or care services they are receiving. These are then managed accordingly in line with the priority category they meet. Where relevant a referral is sent to the relevant Local Authority. These cases are risk reviewed by Operations teams and action is taken where necessary.</a:t>
            </a:r>
          </a:p>
        </p:txBody>
      </p:sp>
    </p:spTree>
    <p:extLst>
      <p:ext uri="{BB962C8B-B14F-4D97-AF65-F5344CB8AC3E}">
        <p14:creationId xmlns:p14="http://schemas.microsoft.com/office/powerpoint/2010/main" val="2822716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8AB43624-020C-8B37-4224-E02953F8E1B5}"/>
              </a:ext>
            </a:extLst>
          </p:cNvPr>
          <p:cNvGraphicFramePr>
            <a:graphicFrameLocks noGrp="1"/>
          </p:cNvGraphicFramePr>
          <p:nvPr>
            <p:extLst>
              <p:ext uri="{D42A27DB-BD31-4B8C-83A1-F6EECF244321}">
                <p14:modId xmlns:p14="http://schemas.microsoft.com/office/powerpoint/2010/main" val="3840684778"/>
              </p:ext>
            </p:extLst>
          </p:nvPr>
        </p:nvGraphicFramePr>
        <p:xfrm>
          <a:off x="198117" y="297369"/>
          <a:ext cx="11768807" cy="5955360"/>
        </p:xfrm>
        <a:graphic>
          <a:graphicData uri="http://schemas.openxmlformats.org/drawingml/2006/table">
            <a:tbl>
              <a:tblPr firstRow="1" bandRow="1">
                <a:tableStyleId>{5C22544A-7EE6-4342-B048-85BDC9FD1C3A}</a:tableStyleId>
              </a:tblPr>
              <a:tblGrid>
                <a:gridCol w="3149030">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28758">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19">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13652129"/>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39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Age of assessments less than 5 years old</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&gt;69.6%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69.6%*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a:lnSpc>
                          <a:spcPct val="100000"/>
                        </a:lnSpc>
                        <a:spcBef>
                          <a:spcPts val="0"/>
                        </a:spcBef>
                        <a:spcAft>
                          <a:spcPts val="0"/>
                        </a:spcAft>
                        <a:buNone/>
                        <a:tabLst/>
                        <a:defRPr/>
                      </a:pPr>
                      <a:r>
                        <a:rPr lang="en-GB" sz="1100" b="0" kern="1200">
                          <a:solidFill>
                            <a:schemeClr val="tx1"/>
                          </a:solidFill>
                          <a:latin typeface="Segoe UI" panose="020B0502040204020203" pitchFamily="34" charset="0"/>
                          <a:ea typeface="+mn-ea"/>
                          <a:cs typeface="Segoe UI" panose="020B0502040204020203" pitchFamily="34" charset="0"/>
                        </a:rPr>
                        <a:t>-</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b="0">
                          <a:solidFill>
                            <a:schemeClr val="tx1"/>
                          </a:solidFill>
                          <a:latin typeface="Segoe UI" panose="020B0502040204020203" pitchFamily="34" charset="0"/>
                          <a:cs typeface="Segoe UI" panose="020B0502040204020203" pitchFamily="34" charset="0"/>
                        </a:rPr>
                        <a:t>-</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70.9%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rPr>
                        <a:t>70.9%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a:lnSpc>
                          <a:spcPct val="100000"/>
                        </a:lnSpc>
                        <a:spcBef>
                          <a:spcPts val="0"/>
                        </a:spcBef>
                        <a:spcAft>
                          <a:spcPts val="0"/>
                        </a:spcAft>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chemeClr val="bg1"/>
                          </a:solidFill>
                          <a:effectLst/>
                          <a:latin typeface="Segoe UI" panose="020B0502040204020203" pitchFamily="34" charset="0"/>
                        </a:rPr>
                        <a:t>70.9%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848353607"/>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Total quality statements assessed in completed assessments</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Track for </a:t>
                      </a:r>
                    </a:p>
                    <a:p>
                      <a:pPr algn="ctr"/>
                      <a:r>
                        <a:rPr lang="en-GB" sz="1100" b="0" kern="1200">
                          <a:solidFill>
                            <a:schemeClr val="tx1"/>
                          </a:solidFill>
                          <a:latin typeface="Segoe UI" panose="020B0502040204020203" pitchFamily="34" charset="0"/>
                          <a:ea typeface="+mn-ea"/>
                          <a:cs typeface="Segoe UI" panose="020B0502040204020203" pitchFamily="34" charset="0"/>
                        </a:rPr>
                        <a:t>Info</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55,101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8,865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9,791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12,084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12,745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  12,618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r>
                        <a:rPr lang="en-GB" sz="1100" b="0" i="0" u="none" strike="noStrike">
                          <a:solidFill>
                            <a:srgbClr val="000000"/>
                          </a:solidFill>
                          <a:effectLst/>
                          <a:latin typeface="Segoe UI" panose="020B0502040204020203" pitchFamily="34" charset="0"/>
                          <a:cs typeface="Segoe UI" panose="020B0502040204020203" pitchFamily="34" charset="0"/>
                        </a:rPr>
                        <a:t>11,715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fontAlgn="b">
                        <a:buNone/>
                      </a:pPr>
                      <a:endParaRPr lang="en-GB" sz="1100" b="0" i="0" u="none" strike="noStrike">
                        <a:solidFill>
                          <a:srgbClr val="000000"/>
                        </a:solidFill>
                        <a:effectLst/>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a:solidFill>
                            <a:srgbClr val="000000"/>
                          </a:solidFill>
                          <a:effectLst/>
                          <a:latin typeface="Segoe UI" panose="020B0502040204020203" pitchFamily="34" charset="0"/>
                        </a:rPr>
                        <a:t>80,626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866585273"/>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 Freedom of Information Requests (FOIs) answered to standard within 20 working days</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86.4%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90.8%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a:lnSpc>
                          <a:spcPct val="100000"/>
                        </a:lnSpc>
                        <a:spcBef>
                          <a:spcPts val="0"/>
                        </a:spcBef>
                        <a:spcAft>
                          <a:spcPts val="0"/>
                        </a:spcAft>
                        <a:buNone/>
                        <a:tabLst/>
                        <a:defRPr/>
                      </a:pPr>
                      <a:r>
                        <a:rPr lang="en-GB" sz="1100" b="0" kern="1200">
                          <a:solidFill>
                            <a:schemeClr val="bg1"/>
                          </a:solidFill>
                          <a:latin typeface="Segoe UI" panose="020B0502040204020203" pitchFamily="34" charset="0"/>
                          <a:ea typeface="+mn-ea"/>
                          <a:cs typeface="Segoe UI" panose="020B0502040204020203" pitchFamily="34" charset="0"/>
                        </a:rPr>
                        <a:t>95.1%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b="0">
                          <a:solidFill>
                            <a:schemeClr val="bg1"/>
                          </a:solidFill>
                          <a:latin typeface="Segoe UI" panose="020B0502040204020203" pitchFamily="34" charset="0"/>
                          <a:cs typeface="Segoe UI" panose="020B0502040204020203" pitchFamily="34" charset="0"/>
                        </a:rPr>
                        <a:t>95.4%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lnSpc>
                          <a:spcPct val="107000"/>
                        </a:lnSpc>
                        <a:spcAft>
                          <a:spcPts val="800"/>
                        </a:spcAft>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94.7%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94.7%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000000"/>
                          </a:solidFill>
                          <a:effectLst/>
                          <a:latin typeface="Segoe UI" panose="020B0502040204020203" pitchFamily="34" charset="0"/>
                        </a:rPr>
                        <a:t>90.5%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a:lnSpc>
                          <a:spcPct val="100000"/>
                        </a:lnSpc>
                        <a:spcBef>
                          <a:spcPts val="0"/>
                        </a:spcBef>
                        <a:spcAft>
                          <a:spcPts val="0"/>
                        </a:spcAft>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000000"/>
                          </a:solidFill>
                          <a:effectLst/>
                          <a:latin typeface="Segoe UI" panose="020B0502040204020203" pitchFamily="34" charset="0"/>
                        </a:rPr>
                        <a:t>93.2%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3397554995"/>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 Subject Access Requests (SARs) answered to standard within statutory deadline</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a:lnSpc>
                          <a:spcPct val="100000"/>
                        </a:lnSpc>
                        <a:spcBef>
                          <a:spcPts val="0"/>
                        </a:spcBef>
                        <a:spcAft>
                          <a:spcPts val="0"/>
                        </a:spcAft>
                        <a:buNone/>
                        <a:tabLst/>
                        <a:defRPr/>
                      </a:pPr>
                      <a:r>
                        <a:rPr lang="en-GB" sz="1100" b="0" kern="1200">
                          <a:solidFill>
                            <a:schemeClr val="tx1"/>
                          </a:solidFill>
                          <a:latin typeface="Segoe UI" panose="020B0502040204020203" pitchFamily="34" charset="0"/>
                          <a:ea typeface="+mn-ea"/>
                          <a:cs typeface="Segoe UI" panose="020B0502040204020203" pitchFamily="34" charset="0"/>
                        </a:rPr>
                        <a:t>84.6%</a:t>
                      </a:r>
                      <a:endParaRPr lang="en-US"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85.3%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bg1"/>
                          </a:solidFill>
                          <a:latin typeface="Segoe UI" panose="020B0502040204020203" pitchFamily="34" charset="0"/>
                          <a:cs typeface="Segoe UI" panose="020B0502040204020203" pitchFamily="34" charset="0"/>
                        </a:rPr>
                        <a:t>86.1%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lvl="0" algn="ctr">
                        <a:lnSpc>
                          <a:spcPct val="100000"/>
                        </a:lnSpc>
                        <a:spcBef>
                          <a:spcPts val="0"/>
                        </a:spcBef>
                        <a:spcAft>
                          <a:spcPts val="0"/>
                        </a:spcAft>
                        <a:buNone/>
                      </a:pPr>
                      <a:r>
                        <a:rPr lang="en-GB" sz="1100" b="0" i="0" u="none" strike="noStrike" noProof="0">
                          <a:solidFill>
                            <a:srgbClr val="000000"/>
                          </a:solidFill>
                          <a:latin typeface="Segoe UI" panose="020B0502040204020203" pitchFamily="34" charset="0"/>
                          <a:cs typeface="Segoe UI" panose="020B0502040204020203" pitchFamily="34" charset="0"/>
                        </a:rPr>
                        <a:t>91.5%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lvl="0" algn="ctr">
                        <a:lnSpc>
                          <a:spcPct val="100000"/>
                        </a:lnSpc>
                        <a:spcBef>
                          <a:spcPts val="0"/>
                        </a:spcBef>
                        <a:spcAft>
                          <a:spcPts val="0"/>
                        </a:spcAft>
                        <a:buNone/>
                      </a:pPr>
                      <a:r>
                        <a:rPr lang="en-GB" sz="1100" b="0" i="0" u="none" strike="noStrike" kern="1200" noProof="0">
                          <a:solidFill>
                            <a:schemeClr val="bg1"/>
                          </a:solidFill>
                          <a:latin typeface="Segoe UI" panose="020B0502040204020203" pitchFamily="34" charset="0"/>
                          <a:cs typeface="Segoe UI" panose="020B0502040204020203" pitchFamily="34" charset="0"/>
                        </a:rPr>
                        <a:t>95.2%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97.2%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rPr>
                        <a:t>97.1%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lvl="0" algn="ctr">
                        <a:lnSpc>
                          <a:spcPct val="100000"/>
                        </a:lnSpc>
                        <a:spcBef>
                          <a:spcPts val="0"/>
                        </a:spcBef>
                        <a:spcAft>
                          <a:spcPts val="0"/>
                        </a:spcAft>
                        <a:buNone/>
                      </a:pPr>
                      <a:endParaRPr lang="en-GB" sz="1100" b="0" i="0" u="none" strike="noStrike" kern="1200" noProof="0">
                        <a:solidFill>
                          <a:srgbClr val="000000"/>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lnSpc>
                          <a:spcPct val="100000"/>
                        </a:lnSpc>
                        <a:spcBef>
                          <a:spcPts val="0"/>
                        </a:spcBef>
                        <a:spcAft>
                          <a:spcPts val="0"/>
                        </a:spcAft>
                        <a:buNone/>
                      </a:pPr>
                      <a:endPar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tx1"/>
                          </a:solidFill>
                          <a:effectLst/>
                          <a:latin typeface="Segoe UI" panose="020B0502040204020203" pitchFamily="34" charset="0"/>
                        </a:rPr>
                        <a:t>91.5%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59871996"/>
                  </a:ext>
                </a:extLst>
              </a:tr>
              <a:tr h="316427">
                <a:tc>
                  <a:txBody>
                    <a:bodyPr/>
                    <a:lstStyle/>
                    <a:p>
                      <a:r>
                        <a:rPr lang="en-GB" sz="1100" kern="1200">
                          <a:solidFill>
                            <a:schemeClr val="tx1"/>
                          </a:solidFill>
                          <a:latin typeface="Segoe UI" panose="020B0502040204020203" pitchFamily="34" charset="0"/>
                          <a:ea typeface="+mn-ea"/>
                          <a:cs typeface="Segoe UI" panose="020B0502040204020203" pitchFamily="34" charset="0"/>
                        </a:rPr>
                        <a:t>Maternity and Newborn Safety Investigations (MNSI) – To contact trusts within 2 days</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bg1"/>
                          </a:solidFill>
                          <a:latin typeface="Segoe UI" panose="020B0502040204020203" pitchFamily="34" charset="0"/>
                          <a:ea typeface="+mn-ea"/>
                          <a:cs typeface="Segoe UI" panose="020B0502040204020203" pitchFamily="34" charset="0"/>
                        </a:rPr>
                        <a:t>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bg1"/>
                          </a:solidFill>
                          <a:latin typeface="Segoe UI" panose="020B0502040204020203" pitchFamily="34" charset="0"/>
                          <a:cs typeface="Segoe UI" panose="020B0502040204020203" pitchFamily="34" charset="0"/>
                        </a:rPr>
                        <a:t>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b="0">
                          <a:solidFill>
                            <a:schemeClr val="bg1"/>
                          </a:solidFill>
                          <a:latin typeface="Segoe UI" panose="020B0502040204020203" pitchFamily="34" charset="0"/>
                          <a:cs typeface="Segoe UI" panose="020B0502040204020203" pitchFamily="34" charset="0"/>
                        </a:rPr>
                        <a:t>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99%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96%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b="0">
                          <a:solidFill>
                            <a:schemeClr val="bg1"/>
                          </a:solidFill>
                          <a:latin typeface="Segoe UI" panose="020B0502040204020203" pitchFamily="34" charset="0"/>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lnSpc>
                          <a:spcPct val="107000"/>
                        </a:lnSpc>
                        <a:spcAft>
                          <a:spcPts val="800"/>
                        </a:spcAft>
                      </a:pPr>
                      <a:endParaRPr lang="en-GB" sz="1100" b="0"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en-GB" sz="1100" b="0"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722268115"/>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Maternity and Newborn Safety Investigations (MNSI) – To contact families within 5 days​</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99%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1664655120"/>
                  </a:ext>
                </a:extLst>
              </a:tr>
              <a:tr h="3659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Maternity and Newborn Safety Investigations – Complete investigations within 6 months​</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60%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41%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b"/>
                      <a:r>
                        <a:rPr lang="en-GB" sz="1100" kern="1200">
                          <a:solidFill>
                            <a:srgbClr val="FFFFFF"/>
                          </a:solidFill>
                          <a:latin typeface="Segoe UI" panose="020B0502040204020203" pitchFamily="34" charset="0"/>
                          <a:ea typeface="+mn-ea"/>
                          <a:cs typeface="Segoe UI" panose="020B0502040204020203" pitchFamily="34" charset="0"/>
                        </a:rPr>
                        <a:t>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44%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45%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45%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45%**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2601002855"/>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Maternity and Newborn Safety Investigations (MNSI) – Complete investigations within 6 months​ without exceptions / on </a:t>
                      </a:r>
                      <a:r>
                        <a:rPr lang="en-GB" sz="1100" kern="1200">
                          <a:solidFill>
                            <a:schemeClr val="bg1"/>
                          </a:solidFill>
                          <a:latin typeface="Segoe UI" panose="020B0502040204020203" pitchFamily="34" charset="0"/>
                          <a:ea typeface="+mn-ea"/>
                          <a:cs typeface="Segoe UI" panose="020B0502040204020203" pitchFamily="34" charset="0"/>
                        </a:rPr>
                        <a:t>holds</a:t>
                      </a:r>
                      <a:endParaRPr lang="en-US" sz="1100" kern="1200">
                        <a:solidFill>
                          <a:schemeClr val="bg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000" kern="1200">
                          <a:solidFill>
                            <a:schemeClr val="tx1"/>
                          </a:solidFill>
                          <a:latin typeface="Segoe UI" panose="020B0502040204020203" pitchFamily="34" charset="0"/>
                          <a:ea typeface="+mn-ea"/>
                          <a:cs typeface="Segoe UI" panose="020B0502040204020203" pitchFamily="34" charset="0"/>
                        </a:rPr>
                        <a:t>Sep 25: 60%</a:t>
                      </a:r>
                    </a:p>
                    <a:p>
                      <a:pPr algn="ctr"/>
                      <a:r>
                        <a:rPr lang="en-GB" sz="1000" kern="1200">
                          <a:solidFill>
                            <a:schemeClr val="tx1"/>
                          </a:solidFill>
                          <a:latin typeface="Segoe UI" panose="020B0502040204020203" pitchFamily="34" charset="0"/>
                          <a:ea typeface="+mn-ea"/>
                          <a:cs typeface="Segoe UI" panose="020B0502040204020203" pitchFamily="34" charset="0"/>
                        </a:rPr>
                        <a:t>Jan 26: 70%</a:t>
                      </a:r>
                    </a:p>
                    <a:p>
                      <a:pPr algn="ctr"/>
                      <a:r>
                        <a:rPr lang="en-GB" sz="1000" kern="1200">
                          <a:solidFill>
                            <a:schemeClr val="tx1"/>
                          </a:solidFill>
                          <a:latin typeface="Segoe UI" panose="020B0502040204020203" pitchFamily="34" charset="0"/>
                          <a:ea typeface="+mn-ea"/>
                          <a:cs typeface="Segoe UI" panose="020B0502040204020203" pitchFamily="34" charset="0"/>
                        </a:rPr>
                        <a:t>Mar 26: 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tx1"/>
                          </a:solidFill>
                          <a:latin typeface="Segoe UI" panose="020B0502040204020203" pitchFamily="34" charset="0"/>
                          <a:cs typeface="Segoe UI" panose="020B0502040204020203" pitchFamily="34" charset="0"/>
                        </a:rPr>
                        <a:t>n/a</a:t>
                      </a:r>
                    </a:p>
                    <a:p>
                      <a:pPr algn="ctr"/>
                      <a:r>
                        <a:rPr lang="en-GB" sz="1100">
                          <a:solidFill>
                            <a:schemeClr val="tx1"/>
                          </a:solidFill>
                          <a:latin typeface="Segoe UI" panose="020B0502040204020203" pitchFamily="34" charset="0"/>
                          <a:cs typeface="Segoe UI" panose="020B0502040204020203" pitchFamily="34" charset="0"/>
                        </a:rPr>
                        <a:t>(new)</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rgbClr val="000000"/>
                          </a:solidFill>
                          <a:effectLst/>
                          <a:latin typeface="Segoe UI" panose="020B0502040204020203" pitchFamily="34" charset="0"/>
                          <a:cs typeface="Segoe UI" panose="020B0502040204020203" pitchFamily="34" charset="0"/>
                        </a:rPr>
                        <a:t>57%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a:r>
                        <a:rPr lang="en-GB" sz="1100">
                          <a:solidFill>
                            <a:schemeClr val="tx1">
                              <a:lumMod val="95000"/>
                              <a:lumOff val="5000"/>
                            </a:schemeClr>
                          </a:solidFill>
                          <a:latin typeface="Segoe UI" panose="020B0502040204020203" pitchFamily="34" charset="0"/>
                          <a:cs typeface="Segoe UI" panose="020B0502040204020203" pitchFamily="34" charset="0"/>
                        </a:rPr>
                        <a:t>58%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b"/>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59%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r>
                        <a:rPr lang="en-GB" sz="1100" b="0" i="0" u="none" strike="noStrike">
                          <a:solidFill>
                            <a:srgbClr val="000000"/>
                          </a:solidFill>
                          <a:effectLst/>
                          <a:latin typeface="Segoe UI" panose="020B0502040204020203" pitchFamily="34" charset="0"/>
                          <a:cs typeface="Segoe UI" panose="020B0502040204020203" pitchFamily="34" charset="0"/>
                        </a:rPr>
                        <a:t>58%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61%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60%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60%**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083334249"/>
                  </a:ext>
                </a:extLst>
              </a:tr>
              <a:tr h="42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NCSC general enquiries line calls answered</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79.0%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81.8%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a:lnSpc>
                          <a:spcPct val="100000"/>
                        </a:lnSpc>
                        <a:spcBef>
                          <a:spcPts val="0"/>
                        </a:spcBef>
                        <a:spcAft>
                          <a:spcPts val="0"/>
                        </a:spcAft>
                        <a:buNone/>
                        <a:tabLst/>
                        <a:defRPr/>
                      </a:pPr>
                      <a:r>
                        <a:rPr lang="en-US" sz="1100">
                          <a:solidFill>
                            <a:schemeClr val="bg1"/>
                          </a:solidFill>
                          <a:latin typeface="Segoe UI" panose="020B0502040204020203" pitchFamily="34" charset="0"/>
                          <a:cs typeface="Segoe UI" panose="020B0502040204020203" pitchFamily="34" charset="0"/>
                        </a:rPr>
                        <a:t>82.8%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84.2%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85.1%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86.2%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93.4%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a:lnSpc>
                          <a:spcPct val="100000"/>
                        </a:lnSpc>
                        <a:spcBef>
                          <a:spcPts val="0"/>
                        </a:spcBef>
                        <a:spcAft>
                          <a:spcPts val="0"/>
                        </a:spcAft>
                        <a:buNone/>
                        <a:tabLst/>
                        <a:defRPr/>
                      </a:pPr>
                      <a:r>
                        <a:rPr lang="en-US" sz="1100">
                          <a:solidFill>
                            <a:schemeClr val="bg1"/>
                          </a:solidFill>
                          <a:latin typeface="Segoe UI" panose="020B0502040204020203" pitchFamily="34" charset="0"/>
                          <a:cs typeface="Segoe UI" panose="020B0502040204020203" pitchFamily="34" charset="0"/>
                        </a:rPr>
                        <a:t>85.8%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954172799"/>
                  </a:ext>
                </a:extLst>
              </a:tr>
              <a:tr h="428400">
                <a:tc>
                  <a:txBody>
                    <a:bodyPr/>
                    <a:lstStyle/>
                    <a:p>
                      <a:r>
                        <a:rPr lang="en-GB" sz="1100" kern="1200">
                          <a:solidFill>
                            <a:schemeClr val="tx1"/>
                          </a:solidFill>
                          <a:latin typeface="Segoe UI" panose="020B0502040204020203" pitchFamily="34" charset="0"/>
                          <a:ea typeface="+mn-ea"/>
                          <a:cs typeface="Segoe UI" panose="020B0502040204020203" pitchFamily="34" charset="0"/>
                        </a:rPr>
                        <a:t>% of NCSC registration line calls answered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85.1%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89.0%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90.6%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91.3%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92.0%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95.8%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a:solidFill>
                            <a:schemeClr val="bg1"/>
                          </a:solidFill>
                          <a:latin typeface="Segoe UI" panose="020B0502040204020203" pitchFamily="34" charset="0"/>
                          <a:cs typeface="Segoe UI" panose="020B0502040204020203" pitchFamily="34" charset="0"/>
                        </a:rPr>
                        <a:t>91.5%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861639439"/>
                  </a:ext>
                </a:extLst>
              </a:tr>
              <a:tr h="42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NCSC mental health line calls answered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90%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81.4%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95.6%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tx1"/>
                          </a:solidFill>
                          <a:latin typeface="Segoe UI" panose="020B0502040204020203" pitchFamily="34" charset="0"/>
                          <a:cs typeface="Segoe UI" panose="020B0502040204020203" pitchFamily="34" charset="0"/>
                        </a:rPr>
                        <a:t>89.5%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93.1%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94.1%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95.0%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algn="ctr" defTabSz="914400" rtl="0" eaLnBrk="1" fontAlgn="b" latinLnBrk="0" hangingPunct="1"/>
                      <a:r>
                        <a:rPr lang="en-GB" sz="1100" kern="1200">
                          <a:solidFill>
                            <a:schemeClr val="bg1"/>
                          </a:solidFill>
                          <a:latin typeface="Segoe UI" panose="020B0502040204020203" pitchFamily="34" charset="0"/>
                          <a:ea typeface="+mn-ea"/>
                          <a:cs typeface="Segoe UI" panose="020B0502040204020203" pitchFamily="34" charset="0"/>
                        </a:rPr>
                        <a:t>94.6%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a:solidFill>
                            <a:schemeClr val="bg1"/>
                          </a:solidFill>
                          <a:latin typeface="Segoe UI" panose="020B0502040204020203" pitchFamily="34" charset="0"/>
                          <a:cs typeface="Segoe UI" panose="020B0502040204020203" pitchFamily="34" charset="0"/>
                        </a:rPr>
                        <a:t>93.7%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1541630586"/>
                  </a:ext>
                </a:extLst>
              </a:tr>
              <a:tr h="42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NCSC safeguarding line calls answered</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90%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82.4%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96.3%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91.4%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95.0%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95.1%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95.6%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94.9%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a:solidFill>
                            <a:schemeClr val="bg1"/>
                          </a:solidFill>
                          <a:latin typeface="Segoe UI" panose="020B0502040204020203" pitchFamily="34" charset="0"/>
                          <a:cs typeface="Segoe UI" panose="020B0502040204020203" pitchFamily="34" charset="0"/>
                        </a:rPr>
                        <a:t>94.7%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813825858"/>
                  </a:ext>
                </a:extLst>
              </a:tr>
            </a:tbl>
          </a:graphicData>
        </a:graphic>
      </p:graphicFrame>
      <p:sp>
        <p:nvSpPr>
          <p:cNvPr id="2" name="Title 8">
            <a:extLst>
              <a:ext uri="{FF2B5EF4-FFF2-40B4-BE49-F238E27FC236}">
                <a16:creationId xmlns:a16="http://schemas.microsoft.com/office/drawing/2014/main" id="{38DD4141-B29A-6492-4911-5844F07DAE22}"/>
              </a:ext>
            </a:extLst>
          </p:cNvPr>
          <p:cNvSpPr txBox="1">
            <a:spLocks/>
          </p:cNvSpPr>
          <p:nvPr/>
        </p:nvSpPr>
        <p:spPr>
          <a:xfrm>
            <a:off x="198117" y="108616"/>
            <a:ext cx="4821143"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A92173"/>
                </a:solidFill>
                <a:latin typeface="Segoe UI" panose="020B0502040204020203" pitchFamily="34" charset="0"/>
                <a:cs typeface="Segoe UI" panose="020B0502040204020203" pitchFamily="34" charset="0"/>
              </a:rPr>
              <a:t>Regulatory Effectiveness </a:t>
            </a:r>
            <a:r>
              <a:rPr lang="en-GB" sz="1600">
                <a:solidFill>
                  <a:srgbClr val="A92173"/>
                </a:solidFill>
                <a:latin typeface="Segoe UI" panose="020B0502040204020203" pitchFamily="34" charset="0"/>
                <a:cs typeface="Segoe UI" panose="020B0502040204020203" pitchFamily="34" charset="0"/>
              </a:rPr>
              <a:t>(Customer)</a:t>
            </a:r>
            <a:endParaRPr lang="en-GB" sz="1600">
              <a:solidFill>
                <a:srgbClr val="A92173"/>
              </a:solidFill>
              <a:latin typeface="Segoe UI" panose="020B0502040204020203" pitchFamily="34" charset="0"/>
              <a:ea typeface="+mn-ea"/>
              <a:cs typeface="Segoe UI" panose="020B0502040204020203" pitchFamily="34" charset="0"/>
            </a:endParaRPr>
          </a:p>
        </p:txBody>
      </p:sp>
      <p:sp>
        <p:nvSpPr>
          <p:cNvPr id="11" name="Slide Number Placeholder 10">
            <a:extLst>
              <a:ext uri="{FF2B5EF4-FFF2-40B4-BE49-F238E27FC236}">
                <a16:creationId xmlns:a16="http://schemas.microsoft.com/office/drawing/2014/main" id="{359EC932-C038-4750-C910-F1EB4A5EEDBB}"/>
              </a:ext>
            </a:extLst>
          </p:cNvPr>
          <p:cNvSpPr>
            <a:spLocks noGrp="1"/>
          </p:cNvSpPr>
          <p:nvPr>
            <p:ph type="sldNum" sz="quarter" idx="12"/>
          </p:nvPr>
        </p:nvSpPr>
        <p:spPr>
          <a:xfrm>
            <a:off x="9448800" y="0"/>
            <a:ext cx="2743200" cy="365125"/>
          </a:xfrm>
        </p:spPr>
        <p:txBody>
          <a:bodyPr/>
          <a:lstStyle/>
          <a:p>
            <a:fld id="{EFAAA52C-CE07-4EAC-8791-44FF385A0652}" type="slidenum">
              <a:rPr lang="en-GB" smtClean="0">
                <a:latin typeface="Segoe UI" panose="020B0502040204020203" pitchFamily="34" charset="0"/>
                <a:cs typeface="Segoe UI" panose="020B0502040204020203" pitchFamily="34" charset="0"/>
              </a:rPr>
              <a:t>5</a:t>
            </a:fld>
            <a:endParaRPr lang="en-GB">
              <a:latin typeface="Segoe UI" panose="020B0502040204020203" pitchFamily="34" charset="0"/>
              <a:cs typeface="Segoe UI" panose="020B0502040204020203" pitchFamily="34" charset="0"/>
            </a:endParaRPr>
          </a:p>
        </p:txBody>
      </p:sp>
      <p:sp>
        <p:nvSpPr>
          <p:cNvPr id="3" name="TextBox 2">
            <a:extLst>
              <a:ext uri="{FF2B5EF4-FFF2-40B4-BE49-F238E27FC236}">
                <a16:creationId xmlns:a16="http://schemas.microsoft.com/office/drawing/2014/main" id="{8A951EAB-8710-0BAD-0907-14C9E9AB7BD3}"/>
              </a:ext>
            </a:extLst>
          </p:cNvPr>
          <p:cNvSpPr txBox="1"/>
          <p:nvPr/>
        </p:nvSpPr>
        <p:spPr>
          <a:xfrm>
            <a:off x="198117" y="6290204"/>
            <a:ext cx="5357537" cy="430887"/>
          </a:xfrm>
          <a:prstGeom prst="rect">
            <a:avLst/>
          </a:prstGeom>
          <a:noFill/>
        </p:spPr>
        <p:txBody>
          <a:bodyPr wrap="square" rtlCol="0">
            <a:spAutoFit/>
          </a:bodyPr>
          <a:lstStyle/>
          <a:p>
            <a:r>
              <a:rPr lang="en-GB" sz="1100">
                <a:latin typeface="Segoe UI" panose="020B0502040204020203" pitchFamily="34" charset="0"/>
                <a:cs typeface="Segoe UI" panose="020B0502040204020203" pitchFamily="34" charset="0"/>
              </a:rPr>
              <a:t>* This is the July 2025 baseline</a:t>
            </a:r>
          </a:p>
          <a:p>
            <a:r>
              <a:rPr lang="en-GB" sz="1100">
                <a:latin typeface="Segoe UI" panose="020B0502040204020203" pitchFamily="34" charset="0"/>
                <a:cs typeface="Segoe UI" panose="020B0502040204020203" pitchFamily="34" charset="0"/>
              </a:rPr>
              <a:t>** these year-to-date figures are the latest available 12-month rolling average.</a:t>
            </a:r>
          </a:p>
        </p:txBody>
      </p:sp>
    </p:spTree>
    <p:extLst>
      <p:ext uri="{BB962C8B-B14F-4D97-AF65-F5344CB8AC3E}">
        <p14:creationId xmlns:p14="http://schemas.microsoft.com/office/powerpoint/2010/main" val="922001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6217538-1C45-4D80-82E5-2C469CD38AE7}"/>
              </a:ext>
            </a:extLst>
          </p:cNvPr>
          <p:cNvGraphicFramePr>
            <a:graphicFrameLocks noGrp="1"/>
          </p:cNvGraphicFramePr>
          <p:nvPr>
            <p:extLst>
              <p:ext uri="{D42A27DB-BD31-4B8C-83A1-F6EECF244321}">
                <p14:modId xmlns:p14="http://schemas.microsoft.com/office/powerpoint/2010/main" val="2624166784"/>
              </p:ext>
            </p:extLst>
          </p:nvPr>
        </p:nvGraphicFramePr>
        <p:xfrm>
          <a:off x="198117" y="300378"/>
          <a:ext cx="11770622" cy="5861452"/>
        </p:xfrm>
        <a:graphic>
          <a:graphicData uri="http://schemas.openxmlformats.org/drawingml/2006/table">
            <a:tbl>
              <a:tblPr firstRow="1" bandRow="1">
                <a:tableStyleId>{5C22544A-7EE6-4342-B048-85BDC9FD1C3A}</a:tableStyleId>
              </a:tblPr>
              <a:tblGrid>
                <a:gridCol w="3149602">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30000">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20">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6965617"/>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Local Authority Assessments site visits (cumulative total reported each month)</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153 by Dec 2025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tx1"/>
                          </a:solidFill>
                          <a:latin typeface="Segoe UI" panose="020B0502040204020203" pitchFamily="34" charset="0"/>
                          <a:cs typeface="Segoe UI" panose="020B0502040204020203" pitchFamily="34" charset="0"/>
                        </a:rPr>
                        <a:t>67 of 153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84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103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111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122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122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2416874972"/>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Local Authority Assessments reports published (cumulative total reported monthly)</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kern="1200">
                          <a:solidFill>
                            <a:schemeClr val="tx1"/>
                          </a:solidFill>
                          <a:latin typeface="Segoe UI" panose="020B0502040204020203" pitchFamily="34" charset="0"/>
                          <a:ea typeface="+mn-ea"/>
                          <a:cs typeface="Segoe UI" panose="020B0502040204020203" pitchFamily="34" charset="0"/>
                        </a:rPr>
                        <a:t>153 by Mar 2026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27 of 153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lumMod val="95000"/>
                              <a:lumOff val="5000"/>
                            </a:schemeClr>
                          </a:solidFill>
                          <a:latin typeface="Segoe UI" panose="020B0502040204020203" pitchFamily="34" charset="0"/>
                          <a:cs typeface="Segoe UI" panose="020B0502040204020203" pitchFamily="34" charset="0"/>
                        </a:rPr>
                        <a:t>n/a (purdah)</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45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53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63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70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70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863006842"/>
                  </a:ext>
                </a:extLst>
              </a:tr>
              <a:tr h="432000">
                <a:tc>
                  <a:txBody>
                    <a:bodyPr/>
                    <a:lstStyle/>
                    <a:p>
                      <a:r>
                        <a:rPr lang="en-GB" sz="1100" b="0" kern="1200">
                          <a:solidFill>
                            <a:schemeClr val="tx1"/>
                          </a:solidFill>
                          <a:latin typeface="Segoe UI" panose="020B0502040204020203" pitchFamily="34" charset="0"/>
                          <a:ea typeface="+mn-ea"/>
                          <a:cs typeface="Segoe UI" panose="020B0502040204020203" pitchFamily="34" charset="0"/>
                        </a:rPr>
                        <a:t>Availability of CQC 'Business Critical' Systems</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99.80%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99.98%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99.97%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bg1"/>
                          </a:solidFill>
                          <a:latin typeface="Segoe UI" panose="020B0502040204020203" pitchFamily="34" charset="0"/>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bg1"/>
                          </a:solidFill>
                          <a:latin typeface="Segoe UI" panose="020B0502040204020203" pitchFamily="34" charset="0"/>
                          <a:cs typeface="Segoe UI" panose="020B0502040204020203" pitchFamily="34" charset="0"/>
                        </a:rPr>
                        <a:t>99.90%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99.97%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b="0" kern="1200">
                          <a:solidFill>
                            <a:schemeClr val="bg1"/>
                          </a:solidFill>
                          <a:latin typeface="Segoe UI" panose="020B0502040204020203" pitchFamily="34" charset="0"/>
                          <a:ea typeface="+mn-ea"/>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99.99%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59871996"/>
                  </a:ext>
                </a:extLst>
              </a:tr>
              <a:tr h="5520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a:latin typeface="Segoe UI" panose="020B0502040204020203" pitchFamily="34" charset="0"/>
                          <a:cs typeface="Segoe UI" panose="020B0502040204020203" pitchFamily="34" charset="0"/>
                        </a:rPr>
                        <a:t>Customer satisfaction with CQC's website and give feedback on care service</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85%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82.5%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80.8%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83.4%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83.8%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69.8%*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63.3%*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80.3%*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3573196131"/>
                  </a:ext>
                </a:extLst>
              </a:tr>
              <a:tr h="316427">
                <a:tc>
                  <a:txBody>
                    <a:bodyPr/>
                    <a:lstStyle/>
                    <a:p>
                      <a:r>
                        <a:rPr lang="en-GB" sz="1100" b="0" kern="1200">
                          <a:solidFill>
                            <a:schemeClr val="tx1"/>
                          </a:solidFill>
                          <a:latin typeface="Segoe UI" panose="020B0502040204020203" pitchFamily="34" charset="0"/>
                          <a:ea typeface="+mn-ea"/>
                          <a:cs typeface="Segoe UI" panose="020B0502040204020203" pitchFamily="34" charset="0"/>
                        </a:rPr>
                        <a:t>The number of health and safety incidents, accidents and near misses (incl. verbal/physical abuse) </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Track for info</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192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14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tx1">
                              <a:lumMod val="95000"/>
                              <a:lumOff val="5000"/>
                            </a:schemeClr>
                          </a:solidFill>
                          <a:latin typeface="Segoe UI" panose="020B0502040204020203" pitchFamily="34" charset="0"/>
                          <a:cs typeface="Segoe UI" panose="020B0502040204020203" pitchFamily="34" charset="0"/>
                        </a:rPr>
                        <a:t>10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pPr>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20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b" latinLnBrk="0" hangingPunct="1">
                        <a:lnSpc>
                          <a:spcPct val="107000"/>
                        </a:lnSpc>
                        <a:spcAft>
                          <a:spcPts val="800"/>
                        </a:spcAft>
                      </a:pPr>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32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12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pPr>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25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algn="ctr" defTabSz="914400" rtl="0" eaLnBrk="1" fontAlgn="b" latinLnBrk="0" hangingPunct="1">
                        <a:lnSpc>
                          <a:spcPct val="107000"/>
                        </a:lnSpc>
                        <a:spcAft>
                          <a:spcPts val="800"/>
                        </a:spcAft>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lnSpc>
                          <a:spcPct val="107000"/>
                        </a:lnSpc>
                        <a:spcAft>
                          <a:spcPts val="800"/>
                        </a:spcAft>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113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199354872"/>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Ionising Radiation Medical Exposure Regulations (IR(ME)R) regulatory activity volumes</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120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a:solidFill>
                            <a:schemeClr val="tx1"/>
                          </a:solidFill>
                          <a:latin typeface="Segoe UI" panose="020B0502040204020203" pitchFamily="34" charset="0"/>
                          <a:cs typeface="Segoe UI" panose="020B0502040204020203" pitchFamily="34" charset="0"/>
                        </a:rPr>
                        <a:t>67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lvl="0" algn="ctr" defTabSz="914400">
                        <a:lnSpc>
                          <a:spcPct val="100000"/>
                        </a:lnSpc>
                        <a:spcBef>
                          <a:spcPts val="0"/>
                        </a:spcBef>
                        <a:spcAft>
                          <a:spcPts val="0"/>
                        </a:spcAft>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a:txBody>
                    <a:bodyPr/>
                    <a:lstStyle/>
                    <a:p>
                      <a:pPr marL="0" marR="0" lvl="0" indent="0" algn="ctr" defTabSz="914400" rtl="0">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22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lvl="0" algn="ctr" defTabSz="914400">
                        <a:lnSpc>
                          <a:spcPct val="100000"/>
                        </a:lnSpc>
                        <a:spcBef>
                          <a:spcPts val="0"/>
                        </a:spcBef>
                        <a:spcAft>
                          <a:spcPts val="0"/>
                        </a:spcAft>
                        <a:buNone/>
                        <a:tabLst/>
                        <a:defRPr/>
                      </a:pPr>
                      <a:r>
                        <a:rPr lang="en-GB" sz="1100" b="0" i="0" u="none" strike="noStrike" kern="1200"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a:txBody>
                    <a:bodyPr/>
                    <a:lstStyle/>
                    <a:p>
                      <a:pPr marL="0" lvl="0" algn="ctr" defTabSz="914400" rtl="0">
                        <a:buNone/>
                        <a:tabLst/>
                        <a:defRPr/>
                      </a:pPr>
                      <a:r>
                        <a:rPr lang="en-GB" sz="1100" b="0" kern="1200">
                          <a:solidFill>
                            <a:schemeClr val="bg1"/>
                          </a:solidFill>
                          <a:latin typeface="Segoe UI" panose="020B0502040204020203" pitchFamily="34" charset="0"/>
                          <a:ea typeface="+mn-ea"/>
                          <a:cs typeface="Segoe UI" panose="020B0502040204020203" pitchFamily="34" charset="0"/>
                        </a:rPr>
                        <a:t>32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lvl="0" algn="ctr">
                        <a:lnSpc>
                          <a:spcPct val="100000"/>
                        </a:lnSpc>
                        <a:spcBef>
                          <a:spcPts val="0"/>
                        </a:spcBef>
                        <a:spcAft>
                          <a:spcPts val="0"/>
                        </a:spcAft>
                        <a:buNone/>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a:txBody>
                    <a:bodyPr/>
                    <a:lstStyle/>
                    <a:p>
                      <a:pPr marL="0" marR="0" lvl="0" indent="0" algn="ctr" defTabSz="914400" rtl="0">
                        <a:lnSpc>
                          <a:spcPct val="100000"/>
                        </a:lnSpc>
                        <a:spcBef>
                          <a:spcPts val="0"/>
                        </a:spcBef>
                        <a:spcAft>
                          <a:spcPts val="0"/>
                        </a:spcAft>
                        <a:buClrTx/>
                        <a:buSzTx/>
                        <a:buFontTx/>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lvl="0" algn="ctr" defTabSz="914400">
                        <a:lnSpc>
                          <a:spcPct val="100000"/>
                        </a:lnSpc>
                        <a:spcBef>
                          <a:spcPts val="0"/>
                        </a:spcBef>
                        <a:spcAft>
                          <a:spcPts val="0"/>
                        </a:spcAft>
                        <a:buNone/>
                        <a:tabLst/>
                        <a:defRPr/>
                      </a:pPr>
                      <a:r>
                        <a:rPr lang="en-GB" sz="1100" b="0" i="0" u="none" strike="noStrike" kern="1200"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a:txBody>
                    <a:bodyPr/>
                    <a:lstStyle/>
                    <a:p>
                      <a:pPr marL="0" lvl="0" algn="ctr" defTabSz="914400" rtl="0">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861639439"/>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Multi-agency activity volumes (regulatory and non-regulatory): Children's team</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kern="1200">
                          <a:solidFill>
                            <a:schemeClr val="tx1"/>
                          </a:solidFill>
                          <a:latin typeface="Segoe UI" panose="020B0502040204020203" pitchFamily="34" charset="0"/>
                          <a:ea typeface="+mn-ea"/>
                          <a:cs typeface="Segoe UI" panose="020B0502040204020203" pitchFamily="34" charset="0"/>
                        </a:rPr>
                        <a:t>70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155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21**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21**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algn="ctr" defTabSz="914400" rtl="0" eaLnBrk="1" latinLnBrk="0" hangingPunct="1"/>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42**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1541630586"/>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Multi-agency activity volumes (regulatory and non-regulatory): Health &amp; Justice team</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86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86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a:lnSpc>
                          <a:spcPct val="100000"/>
                        </a:lnSpc>
                        <a:spcBef>
                          <a:spcPts val="0"/>
                        </a:spcBef>
                        <a:spcAft>
                          <a:spcPts val="0"/>
                        </a:spcAft>
                        <a:buNone/>
                        <a:tabLst/>
                        <a:defRPr/>
                      </a:pPr>
                      <a:endParaRPr lang="en-US" sz="1000">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23**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23**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46**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813825858"/>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Multi-agency activity volumes (non-regulatory): Safehouses team</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38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16**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1922598523"/>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Multi-agency activity volumes (non-regulatory): Defence team</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64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48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12**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algn="ctr" defTabSz="914400" rtl="0" eaLnBrk="1" latinLnBrk="0" hangingPunct="1"/>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21**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3985838968"/>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Medicines Optimisation regulatory activity volumes</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800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707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180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262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442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2928373436"/>
                  </a:ext>
                </a:extLst>
              </a:tr>
            </a:tbl>
          </a:graphicData>
        </a:graphic>
      </p:graphicFrame>
      <p:sp>
        <p:nvSpPr>
          <p:cNvPr id="6" name="Title 8">
            <a:extLst>
              <a:ext uri="{FF2B5EF4-FFF2-40B4-BE49-F238E27FC236}">
                <a16:creationId xmlns:a16="http://schemas.microsoft.com/office/drawing/2014/main" id="{5B607712-7636-B36F-0251-C359AFF32709}"/>
              </a:ext>
            </a:extLst>
          </p:cNvPr>
          <p:cNvSpPr txBox="1">
            <a:spLocks/>
          </p:cNvSpPr>
          <p:nvPr/>
        </p:nvSpPr>
        <p:spPr>
          <a:xfrm>
            <a:off x="198117" y="108616"/>
            <a:ext cx="4821143"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A92173"/>
                </a:solidFill>
                <a:latin typeface="Segoe UI" panose="020B0502040204020203" pitchFamily="34" charset="0"/>
                <a:cs typeface="Segoe UI" panose="020B0502040204020203" pitchFamily="34" charset="0"/>
              </a:rPr>
              <a:t>Business Processes</a:t>
            </a:r>
            <a:endParaRPr lang="en-GB" sz="1600">
              <a:solidFill>
                <a:srgbClr val="A92173"/>
              </a:solidFill>
              <a:latin typeface="Segoe UI" panose="020B0502040204020203" pitchFamily="34" charset="0"/>
              <a:ea typeface="+mn-ea"/>
              <a:cs typeface="Segoe UI" panose="020B0502040204020203" pitchFamily="34" charset="0"/>
            </a:endParaRPr>
          </a:p>
        </p:txBody>
      </p:sp>
      <p:sp>
        <p:nvSpPr>
          <p:cNvPr id="18" name="Slide Number Placeholder 17">
            <a:extLst>
              <a:ext uri="{FF2B5EF4-FFF2-40B4-BE49-F238E27FC236}">
                <a16:creationId xmlns:a16="http://schemas.microsoft.com/office/drawing/2014/main" id="{772DAFA1-1AA8-E91B-F014-942BCD647FDE}"/>
              </a:ext>
            </a:extLst>
          </p:cNvPr>
          <p:cNvSpPr>
            <a:spLocks noGrp="1"/>
          </p:cNvSpPr>
          <p:nvPr>
            <p:ph type="sldNum" sz="quarter" idx="12"/>
          </p:nvPr>
        </p:nvSpPr>
        <p:spPr>
          <a:xfrm>
            <a:off x="9448800" y="0"/>
            <a:ext cx="2743200" cy="365125"/>
          </a:xfrm>
        </p:spPr>
        <p:txBody>
          <a:bodyPr/>
          <a:lstStyle/>
          <a:p>
            <a:fld id="{EFAAA52C-CE07-4EAC-8791-44FF385A0652}" type="slidenum">
              <a:rPr lang="en-GB" smtClean="0">
                <a:latin typeface="Segoe UI" panose="020B0502040204020203" pitchFamily="34" charset="0"/>
                <a:cs typeface="Segoe UI" panose="020B0502040204020203" pitchFamily="34" charset="0"/>
              </a:rPr>
              <a:t>6</a:t>
            </a:fld>
            <a:endParaRPr lang="en-GB">
              <a:latin typeface="Segoe UI" panose="020B0502040204020203" pitchFamily="34" charset="0"/>
              <a:cs typeface="Segoe UI" panose="020B0502040204020203" pitchFamily="34" charset="0"/>
            </a:endParaRPr>
          </a:p>
        </p:txBody>
      </p:sp>
      <p:sp>
        <p:nvSpPr>
          <p:cNvPr id="5" name="TextBox 4">
            <a:extLst>
              <a:ext uri="{FF2B5EF4-FFF2-40B4-BE49-F238E27FC236}">
                <a16:creationId xmlns:a16="http://schemas.microsoft.com/office/drawing/2014/main" id="{755DA998-F630-D419-8062-55EC06F019EA}"/>
              </a:ext>
            </a:extLst>
          </p:cNvPr>
          <p:cNvSpPr txBox="1"/>
          <p:nvPr/>
        </p:nvSpPr>
        <p:spPr>
          <a:xfrm>
            <a:off x="198117" y="6207673"/>
            <a:ext cx="8993718" cy="638636"/>
          </a:xfrm>
          <a:prstGeom prst="rect">
            <a:avLst/>
          </a:prstGeom>
          <a:noFill/>
        </p:spPr>
        <p:txBody>
          <a:bodyPr wrap="square" rtlCol="0">
            <a:spAutoFit/>
          </a:bodyPr>
          <a:lstStyle/>
          <a:p>
            <a:pPr>
              <a:spcAft>
                <a:spcPts val="300"/>
              </a:spcAft>
            </a:pPr>
            <a:r>
              <a:rPr lang="en-GB" sz="1100">
                <a:latin typeface="Segoe UI" panose="020B0502040204020203" pitchFamily="34" charset="0"/>
                <a:cs typeface="Segoe UI" panose="020B0502040204020203" pitchFamily="34" charset="0"/>
              </a:rPr>
              <a:t>* GFOC not included - system is currently unavailable. Potentially subject to change.</a:t>
            </a:r>
          </a:p>
          <a:p>
            <a:pPr>
              <a:spcAft>
                <a:spcPts val="300"/>
              </a:spcAft>
            </a:pPr>
            <a:r>
              <a:rPr lang="en-GB" sz="1100">
                <a:latin typeface="Segoe UI" panose="020B0502040204020203" pitchFamily="34" charset="0"/>
                <a:cs typeface="Segoe UI" panose="020B0502040204020203" pitchFamily="34" charset="0"/>
              </a:rPr>
              <a:t>** Multi-agency assessments are currently meeting SLAs for each area. Assessments numbers are determined based on agency decisions on how best to use our resources. This could mean undertaking one very large assessment or several smaller ones.</a:t>
            </a:r>
          </a:p>
        </p:txBody>
      </p:sp>
    </p:spTree>
    <p:extLst>
      <p:ext uri="{BB962C8B-B14F-4D97-AF65-F5344CB8AC3E}">
        <p14:creationId xmlns:p14="http://schemas.microsoft.com/office/powerpoint/2010/main" val="3613500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C3913-9604-AE1C-EF56-441FC2B977A2}"/>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797CE70-235C-7F23-5C56-BCE91D1326A5}"/>
              </a:ext>
            </a:extLst>
          </p:cNvPr>
          <p:cNvGraphicFramePr>
            <a:graphicFrameLocks noGrp="1"/>
          </p:cNvGraphicFramePr>
          <p:nvPr>
            <p:extLst>
              <p:ext uri="{D42A27DB-BD31-4B8C-83A1-F6EECF244321}">
                <p14:modId xmlns:p14="http://schemas.microsoft.com/office/powerpoint/2010/main" val="432125358"/>
              </p:ext>
            </p:extLst>
          </p:nvPr>
        </p:nvGraphicFramePr>
        <p:xfrm>
          <a:off x="198117" y="295207"/>
          <a:ext cx="11769380" cy="2992320"/>
        </p:xfrm>
        <a:graphic>
          <a:graphicData uri="http://schemas.openxmlformats.org/drawingml/2006/table">
            <a:tbl>
              <a:tblPr firstRow="1" bandRow="1">
                <a:tableStyleId>{5C22544A-7EE6-4342-B048-85BDC9FD1C3A}</a:tableStyleId>
              </a:tblPr>
              <a:tblGrid>
                <a:gridCol w="3149602">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28758">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20">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2883633"/>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Second Opinion Appointed Doctor (SOAD) appointed within timeframe*</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70%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71%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buNone/>
                      </a:pPr>
                      <a:r>
                        <a:rPr lang="en-GB" sz="1100" b="0" i="0" u="none" strike="noStrike" dirty="0">
                          <a:solidFill>
                            <a:schemeClr val="bg1"/>
                          </a:solidFill>
                          <a:effectLst/>
                          <a:latin typeface="Segoe UI" panose="020B0502040204020203" pitchFamily="34" charset="0"/>
                        </a:rPr>
                        <a:t>79%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rtl="0" fontAlgn="ctr">
                        <a:buNone/>
                      </a:pPr>
                      <a:r>
                        <a:rPr lang="en-GB" sz="1100" b="0" i="0" u="none" strike="noStrike" dirty="0">
                          <a:solidFill>
                            <a:schemeClr val="bg1"/>
                          </a:solidFill>
                          <a:effectLst/>
                          <a:latin typeface="Segoe UI" panose="020B0502040204020203" pitchFamily="34" charset="0"/>
                        </a:rPr>
                        <a:t>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rtl="0" fontAlgn="ctr">
                        <a:buNone/>
                      </a:pPr>
                      <a:r>
                        <a:rPr lang="en-GB" sz="1100" b="0" i="0" u="none" strike="noStrike" dirty="0">
                          <a:solidFill>
                            <a:schemeClr val="bg1"/>
                          </a:solidFill>
                          <a:effectLst/>
                          <a:latin typeface="Segoe UI" panose="020B0502040204020203" pitchFamily="34" charset="0"/>
                        </a:rPr>
                        <a:t>71%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rtl="0" fontAlgn="ctr">
                        <a:buNone/>
                      </a:pPr>
                      <a:r>
                        <a:rPr lang="en-GB" sz="1100" b="0" i="0" u="none" strike="noStrike" dirty="0">
                          <a:solidFill>
                            <a:srgbClr val="000000"/>
                          </a:solidFill>
                          <a:effectLst/>
                          <a:latin typeface="Segoe UI" panose="020B0502040204020203" pitchFamily="34" charset="0"/>
                        </a:rPr>
                        <a:t>65%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rtl="0" fontAlgn="ctr">
                        <a:buNone/>
                      </a:pPr>
                      <a:r>
                        <a:rPr lang="en-GB" sz="1100" b="0" i="0" u="none" strike="noStrike" dirty="0">
                          <a:solidFill>
                            <a:srgbClr val="000000"/>
                          </a:solidFill>
                          <a:effectLst/>
                          <a:latin typeface="Segoe UI" panose="020B0502040204020203" pitchFamily="34" charset="0"/>
                        </a:rPr>
                        <a:t>63%*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rtl="0" fontAlgn="ctr">
                        <a:buNone/>
                      </a:pPr>
                      <a:r>
                        <a:rPr lang="en-GB" sz="1100" b="0" i="0" u="none" strike="noStrike" dirty="0">
                          <a:solidFill>
                            <a:schemeClr val="bg1"/>
                          </a:solidFill>
                          <a:effectLst/>
                          <a:latin typeface="Segoe UI" panose="020B0502040204020203" pitchFamily="34" charset="0"/>
                        </a:rPr>
                        <a:t>57%*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68%*</a:t>
                      </a:r>
                    </a:p>
                  </a:txBody>
                  <a:tcPr marL="0" marR="0" marT="0" marB="0"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59871996"/>
                  </a:ext>
                </a:extLst>
              </a:tr>
              <a:tr h="3700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Section 61 reports scrutinised within 14 days</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97%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rgbClr val="000000"/>
                          </a:solidFill>
                          <a:effectLst/>
                          <a:latin typeface="Segoe UI" panose="020B0502040204020203" pitchFamily="34" charset="0"/>
                          <a:cs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latin typeface="Segoe UI" panose="020B0502040204020203" pitchFamily="34" charset="0"/>
                          <a:ea typeface="+mn-ea"/>
                          <a:cs typeface="Segoe UI" panose="020B0502040204020203" pitchFamily="34" charset="0"/>
                        </a:rPr>
                        <a:t>96%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lang="en-GB" sz="1100">
                          <a:solidFill>
                            <a:schemeClr val="bg1"/>
                          </a:solidFill>
                          <a:latin typeface="Segoe UI" panose="020B0502040204020203" pitchFamily="34" charset="0"/>
                          <a:cs typeface="Segoe UI" panose="020B0502040204020203" pitchFamily="34" charset="0"/>
                        </a:rPr>
                        <a:t>100%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99%</a:t>
                      </a:r>
                    </a:p>
                  </a:txBody>
                  <a:tcPr marL="0" marR="0" marT="0" marB="0"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1664655120"/>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The number of second opinions awaiting an appointment</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GB" sz="1100" b="0" i="0" u="none" strike="noStrike">
                          <a:solidFill>
                            <a:srgbClr val="000000"/>
                          </a:solidFill>
                          <a:effectLst/>
                          <a:latin typeface="Segoe UI" panose="020B0502040204020203" pitchFamily="34" charset="0"/>
                          <a:cs typeface="Segoe UI" panose="020B0502040204020203" pitchFamily="34" charset="0"/>
                        </a:rPr>
                        <a:t>&lt;=1,391</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n/a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(new)</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1,359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1,273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1,330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lumMod val="95000"/>
                              <a:lumOff val="5000"/>
                            </a:schemeClr>
                          </a:solidFill>
                          <a:latin typeface="Segoe UI" panose="020B0502040204020203" pitchFamily="34" charset="0"/>
                          <a:cs typeface="Segoe UI" panose="020B0502040204020203" pitchFamily="34" charset="0"/>
                        </a:rPr>
                        <a:t>1,486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1,526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lang="en-GB" sz="1100">
                          <a:solidFill>
                            <a:schemeClr val="tx1">
                              <a:lumMod val="95000"/>
                              <a:lumOff val="5000"/>
                            </a:schemeClr>
                          </a:solidFill>
                          <a:latin typeface="Segoe UI" panose="020B0502040204020203" pitchFamily="34" charset="0"/>
                          <a:cs typeface="Segoe UI" panose="020B0502040204020203" pitchFamily="34" charset="0"/>
                        </a:rPr>
                        <a:t>1,650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tx1"/>
                          </a:solidFill>
                          <a:effectLst/>
                          <a:latin typeface="Segoe UI" panose="020B0502040204020203" pitchFamily="34" charset="0"/>
                          <a:cs typeface="Segoe UI" panose="020B0502040204020203" pitchFamily="34" charset="0"/>
                        </a:rPr>
                        <a:t>1,437**</a:t>
                      </a:r>
                    </a:p>
                  </a:txBody>
                  <a:tcPr marL="0" marR="0" marT="0" marB="0"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3083334249"/>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The number of Mental Health Act Operations (MHAO) monitoring visits undertaken </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GB" sz="1100" b="0" i="0" u="none" strike="noStrike">
                          <a:solidFill>
                            <a:srgbClr val="000000"/>
                          </a:solidFill>
                          <a:effectLst/>
                          <a:latin typeface="Segoe UI" panose="020B0502040204020203" pitchFamily="34" charset="0"/>
                          <a:cs typeface="Segoe UI" panose="020B0502040204020203" pitchFamily="34" charset="0"/>
                        </a:rPr>
                        <a:t>&gt;=62 visits per month</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n/a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(new)</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buNone/>
                      </a:pPr>
                      <a:r>
                        <a:rPr lang="en-GB" sz="1100" b="0" i="0" u="none" strike="noStrike" dirty="0">
                          <a:solidFill>
                            <a:schemeClr val="bg1"/>
                          </a:solidFill>
                          <a:effectLst/>
                          <a:latin typeface="Segoe UI" panose="020B0502040204020203" pitchFamily="34" charset="0"/>
                        </a:rPr>
                        <a:t>62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dirty="0">
                          <a:solidFill>
                            <a:schemeClr val="bg1"/>
                          </a:solidFill>
                          <a:effectLst/>
                          <a:latin typeface="Segoe UI" panose="020B0502040204020203" pitchFamily="34" charset="0"/>
                        </a:rPr>
                        <a:t>71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dirty="0">
                          <a:solidFill>
                            <a:schemeClr val="bg1"/>
                          </a:solidFill>
                          <a:effectLst/>
                          <a:latin typeface="Segoe UI" panose="020B0502040204020203" pitchFamily="34" charset="0"/>
                        </a:rPr>
                        <a:t>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dirty="0">
                          <a:solidFill>
                            <a:schemeClr val="bg1"/>
                          </a:solidFill>
                          <a:effectLst/>
                          <a:latin typeface="Segoe UI" panose="020B0502040204020203" pitchFamily="34" charset="0"/>
                        </a:rPr>
                        <a:t>64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dirty="0">
                          <a:solidFill>
                            <a:schemeClr val="bg1"/>
                          </a:solidFill>
                          <a:effectLst/>
                          <a:latin typeface="Segoe UI" panose="020B0502040204020203" pitchFamily="34" charset="0"/>
                        </a:rPr>
                        <a:t>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dirty="0">
                          <a:solidFill>
                            <a:schemeClr val="bg1"/>
                          </a:solidFill>
                          <a:effectLst/>
                          <a:latin typeface="Segoe UI" panose="020B0502040204020203" pitchFamily="34" charset="0"/>
                        </a:rPr>
                        <a:t>95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dirty="0">
                          <a:solidFill>
                            <a:schemeClr val="bg1"/>
                          </a:solidFill>
                          <a:effectLst/>
                          <a:latin typeface="Segoe UI" panose="020B0502040204020203" pitchFamily="34" charset="0"/>
                          <a:cs typeface="Segoe UI" panose="020B0502040204020203" pitchFamily="34" charset="0"/>
                        </a:rPr>
                        <a:t>442</a:t>
                      </a:r>
                    </a:p>
                  </a:txBody>
                  <a:tcPr marL="0" marR="0" marT="0" marB="0"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049046461"/>
                  </a:ext>
                </a:extLst>
              </a:tr>
              <a:tr h="3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Number of Mental Health Act Operations (MHAO) Independent Care and Treatment reviews (ICETR) undertaken</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GB" sz="1100" b="0" i="0" u="none" strike="noStrike">
                          <a:solidFill>
                            <a:srgbClr val="000000"/>
                          </a:solidFill>
                          <a:effectLst/>
                          <a:latin typeface="Segoe UI" panose="020B0502040204020203" pitchFamily="34" charset="0"/>
                          <a:cs typeface="Segoe UI" panose="020B0502040204020203" pitchFamily="34" charset="0"/>
                        </a:rPr>
                        <a:t>6</a:t>
                      </a:r>
                    </a:p>
                    <a:p>
                      <a:pPr algn="ctr" fontAlgn="t"/>
                      <a:r>
                        <a:rPr lang="en-GB" sz="1100" b="0" i="0" u="none" strike="noStrike">
                          <a:solidFill>
                            <a:srgbClr val="000000"/>
                          </a:solidFill>
                          <a:effectLst/>
                          <a:latin typeface="Segoe UI" panose="020B0502040204020203" pitchFamily="34" charset="0"/>
                          <a:cs typeface="Segoe UI" panose="020B0502040204020203" pitchFamily="34" charset="0"/>
                        </a:rPr>
                        <a:t> per month</a:t>
                      </a:r>
                    </a:p>
                  </a:txBody>
                  <a:tcPr marL="4763" marR="4763" marT="4763"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n/a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(new)</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GB" sz="1100" b="0" i="0" u="none" strike="noStrike">
                          <a:solidFill>
                            <a:srgbClr val="000000"/>
                          </a:solidFill>
                          <a:effectLst/>
                          <a:latin typeface="Segoe UI" panose="020B0502040204020203" pitchFamily="34" charset="0"/>
                          <a:cs typeface="Segoe UI" panose="020B0502040204020203" pitchFamily="34" charset="0"/>
                        </a:rPr>
                        <a:t>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ctr"/>
                      <a:r>
                        <a:rPr lang="en-GB" sz="1100" b="0" i="0" u="none" strike="noStrike">
                          <a:solidFill>
                            <a:srgbClr val="000000"/>
                          </a:solidFill>
                          <a:effectLst/>
                          <a:latin typeface="Segoe UI" panose="020B0502040204020203" pitchFamily="34" charset="0"/>
                          <a:cs typeface="Segoe UI" panose="020B0502040204020203" pitchFamily="34" charset="0"/>
                        </a:rPr>
                        <a:t>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ctr"/>
                      <a:r>
                        <a:rPr lang="en-GB" sz="1100" b="0" i="0" u="none" strike="noStrike">
                          <a:solidFill>
                            <a:srgbClr val="000000"/>
                          </a:solidFill>
                          <a:effectLst/>
                          <a:latin typeface="Segoe UI" panose="020B0502040204020203" pitchFamily="34" charset="0"/>
                          <a:cs typeface="Segoe UI" panose="020B0502040204020203" pitchFamily="34" charset="0"/>
                        </a:rPr>
                        <a:t>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lumMod val="95000"/>
                              <a:lumOff val="5000"/>
                            </a:schemeClr>
                          </a:solidFill>
                          <a:latin typeface="Segoe UI" panose="020B0502040204020203" pitchFamily="34" charset="0"/>
                          <a:ea typeface="+mn-ea"/>
                          <a:cs typeface="Segoe UI" panose="020B0502040204020203" pitchFamily="34" charset="0"/>
                        </a:rPr>
                        <a:t>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r>
                        <a:rPr lang="en-GB" sz="1100">
                          <a:solidFill>
                            <a:schemeClr val="tx1">
                              <a:lumMod val="95000"/>
                              <a:lumOff val="5000"/>
                            </a:schemeClr>
                          </a:solidFill>
                          <a:latin typeface="Segoe UI" panose="020B0502040204020203" pitchFamily="34" charset="0"/>
                          <a:cs typeface="Segoe UI" panose="020B0502040204020203" pitchFamily="34" charset="0"/>
                        </a:rPr>
                        <a:t>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100" b="0" i="0" u="none" strike="noStrike">
                          <a:solidFill>
                            <a:schemeClr val="tx1"/>
                          </a:solidFill>
                          <a:effectLst/>
                          <a:latin typeface="Segoe UI" panose="020B0502040204020203" pitchFamily="34" charset="0"/>
                          <a:cs typeface="Segoe UI" panose="020B0502040204020203" pitchFamily="34" charset="0"/>
                        </a:rPr>
                        <a:t>28</a:t>
                      </a:r>
                    </a:p>
                  </a:txBody>
                  <a:tcPr marL="0" marR="0" marT="0" marB="0"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603073929"/>
                  </a:ext>
                </a:extLst>
              </a:tr>
            </a:tbl>
          </a:graphicData>
        </a:graphic>
      </p:graphicFrame>
      <p:sp>
        <p:nvSpPr>
          <p:cNvPr id="4" name="Title 8">
            <a:extLst>
              <a:ext uri="{FF2B5EF4-FFF2-40B4-BE49-F238E27FC236}">
                <a16:creationId xmlns:a16="http://schemas.microsoft.com/office/drawing/2014/main" id="{118F5379-C9A2-A5EA-DCF9-B5FA693F92F3}"/>
              </a:ext>
            </a:extLst>
          </p:cNvPr>
          <p:cNvSpPr txBox="1">
            <a:spLocks/>
          </p:cNvSpPr>
          <p:nvPr/>
        </p:nvSpPr>
        <p:spPr>
          <a:xfrm>
            <a:off x="198117" y="108616"/>
            <a:ext cx="4821143"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A92173"/>
                </a:solidFill>
                <a:latin typeface="Segoe UI" panose="020B0502040204020203" pitchFamily="34" charset="0"/>
                <a:cs typeface="Segoe UI" panose="020B0502040204020203" pitchFamily="34" charset="0"/>
              </a:rPr>
              <a:t>Business Processes </a:t>
            </a:r>
            <a:r>
              <a:rPr lang="en-GB" sz="1600">
                <a:solidFill>
                  <a:srgbClr val="A92173"/>
                </a:solidFill>
                <a:latin typeface="Segoe UI" panose="020B0502040204020203" pitchFamily="34" charset="0"/>
                <a:cs typeface="Segoe UI" panose="020B0502040204020203" pitchFamily="34" charset="0"/>
              </a:rPr>
              <a:t>(Continued)</a:t>
            </a:r>
            <a:endParaRPr lang="en-GB" sz="1600">
              <a:solidFill>
                <a:srgbClr val="A92173"/>
              </a:solidFill>
              <a:latin typeface="Segoe UI" panose="020B0502040204020203" pitchFamily="34" charset="0"/>
              <a:ea typeface="+mn-ea"/>
              <a:cs typeface="Segoe UI" panose="020B0502040204020203" pitchFamily="34" charset="0"/>
            </a:endParaRPr>
          </a:p>
        </p:txBody>
      </p:sp>
      <p:sp>
        <p:nvSpPr>
          <p:cNvPr id="18" name="Slide Number Placeholder 17">
            <a:extLst>
              <a:ext uri="{FF2B5EF4-FFF2-40B4-BE49-F238E27FC236}">
                <a16:creationId xmlns:a16="http://schemas.microsoft.com/office/drawing/2014/main" id="{6C479409-A7E6-8F9A-886B-56CC7588A5A2}"/>
              </a:ext>
            </a:extLst>
          </p:cNvPr>
          <p:cNvSpPr>
            <a:spLocks noGrp="1"/>
          </p:cNvSpPr>
          <p:nvPr>
            <p:ph type="sldNum" sz="quarter" idx="12"/>
          </p:nvPr>
        </p:nvSpPr>
        <p:spPr>
          <a:xfrm>
            <a:off x="9448800" y="0"/>
            <a:ext cx="2743200" cy="365125"/>
          </a:xfrm>
        </p:spPr>
        <p:txBody>
          <a:bodyPr/>
          <a:lstStyle/>
          <a:p>
            <a:fld id="{EFAAA52C-CE07-4EAC-8791-44FF385A0652}" type="slidenum">
              <a:rPr lang="en-GB" smtClean="0">
                <a:latin typeface="Segoe UI" panose="020B0502040204020203" pitchFamily="34" charset="0"/>
                <a:cs typeface="Segoe UI" panose="020B0502040204020203" pitchFamily="34" charset="0"/>
              </a:rPr>
              <a:t>7</a:t>
            </a:fld>
            <a:endParaRPr lang="en-GB">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EBC14CBD-6679-B39E-48AD-4021C16EEB64}"/>
              </a:ext>
            </a:extLst>
          </p:cNvPr>
          <p:cNvSpPr txBox="1"/>
          <p:nvPr/>
        </p:nvSpPr>
        <p:spPr>
          <a:xfrm>
            <a:off x="198117" y="3369040"/>
            <a:ext cx="5047883" cy="807913"/>
          </a:xfrm>
          <a:prstGeom prst="rect">
            <a:avLst/>
          </a:prstGeom>
          <a:noFill/>
        </p:spPr>
        <p:txBody>
          <a:bodyPr wrap="square" rtlCol="0">
            <a:spAutoFit/>
          </a:bodyPr>
          <a:lstStyle/>
          <a:p>
            <a:pPr>
              <a:spcAft>
                <a:spcPts val="300"/>
              </a:spcAft>
            </a:pPr>
            <a:r>
              <a:rPr lang="en-GB" sz="1100">
                <a:latin typeface="Segoe UI" panose="020B0502040204020203" pitchFamily="34" charset="0"/>
                <a:cs typeface="Segoe UI" panose="020B0502040204020203" pitchFamily="34" charset="0"/>
              </a:rPr>
              <a:t>* SOAD data is lagged and cannot be produced until 1-2 months following the period. August/September are subject to minor change as 9 out of 2,076 requests are still within timeframe but are not yet appointed.</a:t>
            </a:r>
          </a:p>
          <a:p>
            <a:pPr>
              <a:spcAft>
                <a:spcPts val="300"/>
              </a:spcAft>
            </a:pPr>
            <a:r>
              <a:rPr lang="en-GB" sz="1100">
                <a:latin typeface="Segoe UI" panose="020B0502040204020203" pitchFamily="34" charset="0"/>
                <a:cs typeface="Segoe UI" panose="020B0502040204020203" pitchFamily="34" charset="0"/>
              </a:rPr>
              <a:t>** This is the year-to-date average</a:t>
            </a:r>
          </a:p>
        </p:txBody>
      </p:sp>
    </p:spTree>
    <p:extLst>
      <p:ext uri="{BB962C8B-B14F-4D97-AF65-F5344CB8AC3E}">
        <p14:creationId xmlns:p14="http://schemas.microsoft.com/office/powerpoint/2010/main" val="611655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BDA5D93-1484-C6A1-0CCE-96907D6D26D7}"/>
              </a:ext>
            </a:extLst>
          </p:cNvPr>
          <p:cNvGraphicFramePr>
            <a:graphicFrameLocks noGrp="1"/>
          </p:cNvGraphicFramePr>
          <p:nvPr>
            <p:extLst>
              <p:ext uri="{D42A27DB-BD31-4B8C-83A1-F6EECF244321}">
                <p14:modId xmlns:p14="http://schemas.microsoft.com/office/powerpoint/2010/main" val="2787464335"/>
              </p:ext>
            </p:extLst>
          </p:nvPr>
        </p:nvGraphicFramePr>
        <p:xfrm>
          <a:off x="196183" y="300378"/>
          <a:ext cx="11769380" cy="1555080"/>
        </p:xfrm>
        <a:graphic>
          <a:graphicData uri="http://schemas.openxmlformats.org/drawingml/2006/table">
            <a:tbl>
              <a:tblPr firstRow="1" bandRow="1">
                <a:tableStyleId>{5C22544A-7EE6-4342-B048-85BDC9FD1C3A}</a:tableStyleId>
              </a:tblPr>
              <a:tblGrid>
                <a:gridCol w="3149602">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28758">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20">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91956354"/>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432000">
                <a:tc>
                  <a:txBody>
                    <a:bodyPr/>
                    <a:lstStyle/>
                    <a:p>
                      <a:r>
                        <a:rPr lang="en-GB" sz="1100" b="0" kern="1200">
                          <a:solidFill>
                            <a:schemeClr val="tx1"/>
                          </a:solidFill>
                          <a:latin typeface="Segoe UI" panose="020B0502040204020203" pitchFamily="34" charset="0"/>
                          <a:ea typeface="+mn-ea"/>
                          <a:cs typeface="Segoe UI" panose="020B0502040204020203" pitchFamily="34" charset="0"/>
                        </a:rPr>
                        <a:t>% capital spend variance to budget</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-1% to 1% variance</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tx1"/>
                          </a:solidFill>
                          <a:latin typeface="Segoe UI" panose="020B0502040204020203" pitchFamily="34" charset="0"/>
                          <a:ea typeface="+mn-ea"/>
                          <a:cs typeface="Segoe UI" panose="020B0502040204020203" pitchFamily="34" charset="0"/>
                        </a:rPr>
                        <a:t>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GB" sz="1100" b="0" kern="1200">
                          <a:solidFill>
                            <a:schemeClr val="bg1"/>
                          </a:solidFill>
                          <a:latin typeface="Segoe UI" panose="020B0502040204020203" pitchFamily="34" charset="0"/>
                          <a:ea typeface="+mn-ea"/>
                          <a:cs typeface="Segoe UI" panose="020B0502040204020203" pitchFamily="34" charset="0"/>
                        </a:rPr>
                        <a:t>1036.9%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a:lnSpc>
                          <a:spcPct val="100000"/>
                        </a:lnSpc>
                        <a:spcBef>
                          <a:spcPts val="0"/>
                        </a:spcBef>
                        <a:spcAft>
                          <a:spcPts val="0"/>
                        </a:spcAft>
                        <a:buNone/>
                        <a:tabLst/>
                        <a:defRPr/>
                      </a:pPr>
                      <a:r>
                        <a:rPr lang="en-GB" sz="1100" b="0" kern="1200">
                          <a:solidFill>
                            <a:schemeClr val="bg1"/>
                          </a:solidFill>
                          <a:latin typeface="Segoe UI" panose="020B0502040204020203" pitchFamily="34" charset="0"/>
                          <a:ea typeface="+mn-ea"/>
                          <a:cs typeface="Segoe UI" panose="020B0502040204020203" pitchFamily="34" charset="0"/>
                        </a:rPr>
                        <a:t>100.0%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b="0">
                          <a:solidFill>
                            <a:schemeClr val="bg1"/>
                          </a:solidFill>
                          <a:latin typeface="Segoe UI" panose="020B0502040204020203" pitchFamily="34" charset="0"/>
                          <a:cs typeface="Segoe UI" panose="020B0502040204020203" pitchFamily="34" charset="0"/>
                        </a:rPr>
                        <a:t>-41.3%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lnSpc>
                          <a:spcPct val="107000"/>
                        </a:lnSpc>
                        <a:spcAft>
                          <a:spcPts val="800"/>
                        </a:spcAft>
                      </a:pPr>
                      <a:r>
                        <a:rPr lang="en-GB" sz="1100" b="0" kern="1200">
                          <a:solidFill>
                            <a:schemeClr val="bg1"/>
                          </a:solidFill>
                          <a:latin typeface="Segoe UI" panose="020B0502040204020203" pitchFamily="34" charset="0"/>
                          <a:ea typeface="+mn-ea"/>
                          <a:cs typeface="Segoe UI" panose="020B0502040204020203" pitchFamily="34" charset="0"/>
                        </a:rPr>
                        <a:t>100.2%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89.2%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a:lnSpc>
                          <a:spcPct val="107000"/>
                        </a:lnSpc>
                        <a:spcAft>
                          <a:spcPts val="800"/>
                        </a:spcAft>
                      </a:pPr>
                      <a:r>
                        <a:rPr lang="en-GB" sz="1100" b="0" kern="1200">
                          <a:solidFill>
                            <a:schemeClr val="bg1"/>
                          </a:solidFill>
                          <a:latin typeface="Segoe UI" panose="020B0502040204020203" pitchFamily="34" charset="0"/>
                          <a:ea typeface="+mn-ea"/>
                          <a:cs typeface="Segoe UI" panose="020B0502040204020203" pitchFamily="34" charset="0"/>
                        </a:rPr>
                        <a:t>-66.5%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a:lnSpc>
                          <a:spcPct val="100000"/>
                        </a:lnSpc>
                        <a:spcBef>
                          <a:spcPts val="0"/>
                        </a:spcBef>
                        <a:spcAft>
                          <a:spcPts val="0"/>
                        </a:spcAft>
                        <a:buNone/>
                        <a:tabLst/>
                        <a:defRPr/>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0" kern="1200">
                          <a:solidFill>
                            <a:schemeClr val="bg1"/>
                          </a:solidFill>
                          <a:latin typeface="Segoe UI" panose="020B0502040204020203" pitchFamily="34" charset="0"/>
                          <a:ea typeface="+mn-ea"/>
                          <a:cs typeface="Segoe UI" panose="020B0502040204020203" pitchFamily="34" charset="0"/>
                        </a:rPr>
                        <a:t>48.1%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339755499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 revenue spend variance to budget</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-1% to 1% variance</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1.5%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2.7%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tx1">
                              <a:lumMod val="95000"/>
                              <a:lumOff val="5000"/>
                            </a:schemeClr>
                          </a:solidFill>
                          <a:latin typeface="Segoe UI" panose="020B0502040204020203" pitchFamily="34" charset="0"/>
                          <a:cs typeface="Segoe UI" panose="020B0502040204020203" pitchFamily="34" charset="0"/>
                        </a:rPr>
                        <a:t>-8.3%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2.4%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0.4%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-2.7%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b"/>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b"/>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endPar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bg1"/>
                          </a:solidFill>
                          <a:latin typeface="Segoe UI" panose="020B0502040204020203" pitchFamily="34" charset="0"/>
                          <a:ea typeface="+mn-ea"/>
                          <a:cs typeface="Segoe UI" panose="020B0502040204020203" pitchFamily="34" charset="0"/>
                        </a:rPr>
                        <a:t>0.0%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59871996"/>
                  </a:ext>
                </a:extLst>
              </a:tr>
            </a:tbl>
          </a:graphicData>
        </a:graphic>
      </p:graphicFrame>
      <p:sp>
        <p:nvSpPr>
          <p:cNvPr id="8" name="Title 8">
            <a:extLst>
              <a:ext uri="{FF2B5EF4-FFF2-40B4-BE49-F238E27FC236}">
                <a16:creationId xmlns:a16="http://schemas.microsoft.com/office/drawing/2014/main" id="{36ED23BA-1BB6-E4AF-DD0A-A2052B85C944}"/>
              </a:ext>
            </a:extLst>
          </p:cNvPr>
          <p:cNvSpPr txBox="1">
            <a:spLocks/>
          </p:cNvSpPr>
          <p:nvPr/>
        </p:nvSpPr>
        <p:spPr>
          <a:xfrm>
            <a:off x="198117" y="108616"/>
            <a:ext cx="4821143"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A92173"/>
                </a:solidFill>
                <a:latin typeface="Segoe UI" panose="020B0502040204020203" pitchFamily="34" charset="0"/>
                <a:cs typeface="Segoe UI" panose="020B0502040204020203" pitchFamily="34" charset="0"/>
              </a:rPr>
              <a:t>Finance</a:t>
            </a:r>
            <a:endParaRPr lang="en-GB" sz="1600">
              <a:solidFill>
                <a:srgbClr val="A92173"/>
              </a:solidFill>
              <a:latin typeface="Segoe UI" panose="020B0502040204020203" pitchFamily="34" charset="0"/>
              <a:cs typeface="Segoe UI" panose="020B0502040204020203" pitchFamily="34" charset="0"/>
            </a:endParaRPr>
          </a:p>
        </p:txBody>
      </p:sp>
      <p:graphicFrame>
        <p:nvGraphicFramePr>
          <p:cNvPr id="3" name="Table 2">
            <a:extLst>
              <a:ext uri="{FF2B5EF4-FFF2-40B4-BE49-F238E27FC236}">
                <a16:creationId xmlns:a16="http://schemas.microsoft.com/office/drawing/2014/main" id="{007581AC-F17A-CCD2-0798-92C8E4209264}"/>
              </a:ext>
            </a:extLst>
          </p:cNvPr>
          <p:cNvGraphicFramePr>
            <a:graphicFrameLocks noGrp="1"/>
          </p:cNvGraphicFramePr>
          <p:nvPr>
            <p:extLst>
              <p:ext uri="{D42A27DB-BD31-4B8C-83A1-F6EECF244321}">
                <p14:modId xmlns:p14="http://schemas.microsoft.com/office/powerpoint/2010/main" val="686621685"/>
              </p:ext>
            </p:extLst>
          </p:nvPr>
        </p:nvGraphicFramePr>
        <p:xfrm>
          <a:off x="196183" y="2271202"/>
          <a:ext cx="11769380" cy="4039800"/>
        </p:xfrm>
        <a:graphic>
          <a:graphicData uri="http://schemas.openxmlformats.org/drawingml/2006/table">
            <a:tbl>
              <a:tblPr firstRow="1" bandRow="1">
                <a:tableStyleId>{5C22544A-7EE6-4342-B048-85BDC9FD1C3A}</a:tableStyleId>
              </a:tblPr>
              <a:tblGrid>
                <a:gridCol w="3149602">
                  <a:extLst>
                    <a:ext uri="{9D8B030D-6E8A-4147-A177-3AD203B41FA5}">
                      <a16:colId xmlns:a16="http://schemas.microsoft.com/office/drawing/2014/main" val="469818909"/>
                    </a:ext>
                  </a:extLst>
                </a:gridCol>
                <a:gridCol w="828000">
                  <a:extLst>
                    <a:ext uri="{9D8B030D-6E8A-4147-A177-3AD203B41FA5}">
                      <a16:colId xmlns:a16="http://schemas.microsoft.com/office/drawing/2014/main" val="692076125"/>
                    </a:ext>
                  </a:extLst>
                </a:gridCol>
                <a:gridCol w="628758">
                  <a:extLst>
                    <a:ext uri="{9D8B030D-6E8A-4147-A177-3AD203B41FA5}">
                      <a16:colId xmlns:a16="http://schemas.microsoft.com/office/drawing/2014/main" val="3552740901"/>
                    </a:ext>
                  </a:extLst>
                </a:gridCol>
                <a:gridCol w="540000">
                  <a:extLst>
                    <a:ext uri="{9D8B030D-6E8A-4147-A177-3AD203B41FA5}">
                      <a16:colId xmlns:a16="http://schemas.microsoft.com/office/drawing/2014/main" val="3775734895"/>
                    </a:ext>
                  </a:extLst>
                </a:gridCol>
                <a:gridCol w="540000">
                  <a:extLst>
                    <a:ext uri="{9D8B030D-6E8A-4147-A177-3AD203B41FA5}">
                      <a16:colId xmlns:a16="http://schemas.microsoft.com/office/drawing/2014/main" val="4266297973"/>
                    </a:ext>
                  </a:extLst>
                </a:gridCol>
                <a:gridCol w="540000">
                  <a:extLst>
                    <a:ext uri="{9D8B030D-6E8A-4147-A177-3AD203B41FA5}">
                      <a16:colId xmlns:a16="http://schemas.microsoft.com/office/drawing/2014/main" val="3203379972"/>
                    </a:ext>
                  </a:extLst>
                </a:gridCol>
                <a:gridCol w="540000">
                  <a:extLst>
                    <a:ext uri="{9D8B030D-6E8A-4147-A177-3AD203B41FA5}">
                      <a16:colId xmlns:a16="http://schemas.microsoft.com/office/drawing/2014/main" val="211516343"/>
                    </a:ext>
                  </a:extLst>
                </a:gridCol>
                <a:gridCol w="540000">
                  <a:extLst>
                    <a:ext uri="{9D8B030D-6E8A-4147-A177-3AD203B41FA5}">
                      <a16:colId xmlns:a16="http://schemas.microsoft.com/office/drawing/2014/main" val="628302310"/>
                    </a:ext>
                  </a:extLst>
                </a:gridCol>
                <a:gridCol w="540000">
                  <a:extLst>
                    <a:ext uri="{9D8B030D-6E8A-4147-A177-3AD203B41FA5}">
                      <a16:colId xmlns:a16="http://schemas.microsoft.com/office/drawing/2014/main" val="118659764"/>
                    </a:ext>
                  </a:extLst>
                </a:gridCol>
                <a:gridCol w="540000">
                  <a:extLst>
                    <a:ext uri="{9D8B030D-6E8A-4147-A177-3AD203B41FA5}">
                      <a16:colId xmlns:a16="http://schemas.microsoft.com/office/drawing/2014/main" val="2253474578"/>
                    </a:ext>
                  </a:extLst>
                </a:gridCol>
                <a:gridCol w="540000">
                  <a:extLst>
                    <a:ext uri="{9D8B030D-6E8A-4147-A177-3AD203B41FA5}">
                      <a16:colId xmlns:a16="http://schemas.microsoft.com/office/drawing/2014/main" val="3692842949"/>
                    </a:ext>
                  </a:extLst>
                </a:gridCol>
                <a:gridCol w="540000">
                  <a:extLst>
                    <a:ext uri="{9D8B030D-6E8A-4147-A177-3AD203B41FA5}">
                      <a16:colId xmlns:a16="http://schemas.microsoft.com/office/drawing/2014/main" val="2420993743"/>
                    </a:ext>
                  </a:extLst>
                </a:gridCol>
                <a:gridCol w="540000">
                  <a:extLst>
                    <a:ext uri="{9D8B030D-6E8A-4147-A177-3AD203B41FA5}">
                      <a16:colId xmlns:a16="http://schemas.microsoft.com/office/drawing/2014/main" val="4290615493"/>
                    </a:ext>
                  </a:extLst>
                </a:gridCol>
                <a:gridCol w="540000">
                  <a:extLst>
                    <a:ext uri="{9D8B030D-6E8A-4147-A177-3AD203B41FA5}">
                      <a16:colId xmlns:a16="http://schemas.microsoft.com/office/drawing/2014/main" val="202198593"/>
                    </a:ext>
                  </a:extLst>
                </a:gridCol>
                <a:gridCol w="540000">
                  <a:extLst>
                    <a:ext uri="{9D8B030D-6E8A-4147-A177-3AD203B41FA5}">
                      <a16:colId xmlns:a16="http://schemas.microsoft.com/office/drawing/2014/main" val="2516027998"/>
                    </a:ext>
                  </a:extLst>
                </a:gridCol>
                <a:gridCol w="683020">
                  <a:extLst>
                    <a:ext uri="{9D8B030D-6E8A-4147-A177-3AD203B41FA5}">
                      <a16:colId xmlns:a16="http://schemas.microsoft.com/office/drawing/2014/main" val="4236658295"/>
                    </a:ext>
                  </a:extLst>
                </a:gridCol>
              </a:tblGrid>
              <a:tr h="252000">
                <a:tc>
                  <a:txBody>
                    <a:bodyPr/>
                    <a:lstStyle/>
                    <a:p>
                      <a:pPr>
                        <a:spcBef>
                          <a:spcPts val="1200"/>
                        </a:spcBef>
                      </a:pPr>
                      <a:endParaRPr lang="en-GB" sz="1100" b="1">
                        <a:solidFill>
                          <a:schemeClr val="tx1"/>
                        </a:solidFill>
                        <a:latin typeface="Segoe UI" panose="020B0502040204020203" pitchFamily="34" charset="0"/>
                        <a:cs typeface="Segoe UI" panose="020B0502040204020203" pitchFamily="34" charset="0"/>
                      </a:endParaRPr>
                    </a:p>
                  </a:txBody>
                  <a:tcPr marL="144000" marR="144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endParaRPr lang="en-GB" sz="1100" b="1" i="0" u="none" strike="noStrike" noProof="0">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gridSpan="9">
                  <a:txBody>
                    <a:bodyPr/>
                    <a:lstStyle/>
                    <a:p>
                      <a:pPr algn="ctr"/>
                      <a:r>
                        <a:rPr lang="en-GB" sz="1100" b="1">
                          <a:solidFill>
                            <a:schemeClr val="tx1"/>
                          </a:solidFill>
                          <a:latin typeface="Segoe UI" panose="020B0502040204020203" pitchFamily="34" charset="0"/>
                          <a:cs typeface="Segoe UI" panose="020B0502040204020203" pitchFamily="34" charset="0"/>
                        </a:rPr>
                        <a:t>2025</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a:solidFill>
                          <a:schemeClr val="tx1"/>
                        </a:solidFill>
                        <a:latin typeface="Segoe UI" panose="020B0502040204020203" pitchFamily="34" charset="0"/>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2026</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A9217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100" b="1" kern="1200">
                        <a:solidFill>
                          <a:schemeClr val="tx1"/>
                        </a:solidFill>
                        <a:latin typeface="Segoe UI" panose="020B0502040204020203" pitchFamily="34" charset="0"/>
                        <a:ea typeface="+mn-ea"/>
                        <a:cs typeface="Segoe UI" panose="020B0502040204020203" pitchFamily="34" charset="0"/>
                      </a:endParaRPr>
                    </a:p>
                  </a:txBody>
                  <a:tcPr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614114"/>
                  </a:ext>
                </a:extLst>
              </a:tr>
              <a:tr h="432000">
                <a:tc>
                  <a:txBody>
                    <a:bodyPr/>
                    <a:lstStyle/>
                    <a:p>
                      <a:pPr>
                        <a:spcBef>
                          <a:spcPts val="1200"/>
                        </a:spcBef>
                      </a:pPr>
                      <a:r>
                        <a:rPr lang="en-GB" sz="1200" b="1">
                          <a:solidFill>
                            <a:schemeClr val="tx1"/>
                          </a:solidFill>
                          <a:latin typeface="Segoe UI" panose="020B0502040204020203" pitchFamily="34" charset="0"/>
                          <a:cs typeface="Segoe UI" panose="020B0502040204020203" pitchFamily="34" charset="0"/>
                        </a:rPr>
                        <a:t>Measure / Management Information</a:t>
                      </a:r>
                    </a:p>
                  </a:txBody>
                  <a:tcPr marL="144000" marR="144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lvl="0" algn="ctr">
                        <a:buNone/>
                      </a:pPr>
                      <a:r>
                        <a:rPr lang="en-GB" sz="1100" b="1" i="0" u="none" strike="noStrike" noProof="0">
                          <a:solidFill>
                            <a:schemeClr val="tx1"/>
                          </a:solidFill>
                          <a:latin typeface="Segoe UI" panose="020B0502040204020203" pitchFamily="34" charset="0"/>
                          <a:cs typeface="Segoe UI" panose="020B0502040204020203" pitchFamily="34" charset="0"/>
                        </a:rPr>
                        <a:t>25/26 Target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24/25 Result</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Apr</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May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Jul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Aug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Sep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a:solidFill>
                            <a:schemeClr val="tx1"/>
                          </a:solidFill>
                          <a:latin typeface="Segoe UI" panose="020B0502040204020203" pitchFamily="34" charset="0"/>
                          <a:cs typeface="Segoe UI" panose="020B0502040204020203" pitchFamily="34" charset="0"/>
                        </a:rPr>
                        <a:t>Oct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Nov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kern="1200">
                          <a:solidFill>
                            <a:schemeClr val="tx1"/>
                          </a:solidFill>
                          <a:latin typeface="Segoe UI" panose="020B0502040204020203" pitchFamily="34" charset="0"/>
                          <a:ea typeface="+mn-ea"/>
                          <a:cs typeface="Segoe UI" panose="020B0502040204020203" pitchFamily="34" charset="0"/>
                        </a:rPr>
                        <a:t>Dec</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Jan</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Feb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Mar</a:t>
                      </a:r>
                    </a:p>
                  </a:txBody>
                  <a:tcPr anchor="ctr">
                    <a:lnL w="12700" cap="flat" cmpd="sng" algn="ctr">
                      <a:no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1" kern="1200">
                          <a:solidFill>
                            <a:schemeClr val="tx1"/>
                          </a:solidFill>
                          <a:latin typeface="Segoe UI" panose="020B0502040204020203" pitchFamily="34" charset="0"/>
                          <a:ea typeface="+mn-ea"/>
                          <a:cs typeface="Segoe UI" panose="020B0502040204020203" pitchFamily="34" charset="0"/>
                        </a:rPr>
                        <a:t>Year to date</a:t>
                      </a:r>
                    </a:p>
                  </a:txBody>
                  <a:tcPr anchor="ctr">
                    <a:lnL w="12700" cap="flat" cmpd="sng" algn="ctr">
                      <a:solidFill>
                        <a:schemeClr val="bg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37407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staff turnover</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&lt;10%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8.2%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7.9%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rgbClr val="F2F2F2"/>
                          </a:solidFill>
                          <a:latin typeface="Segoe UI" panose="020B0502040204020203" pitchFamily="34" charset="0"/>
                          <a:ea typeface="+mn-ea"/>
                          <a:cs typeface="Segoe UI" panose="020B0502040204020203" pitchFamily="34" charset="0"/>
                        </a:rPr>
                        <a:t>8.0%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rPr>
                        <a:t>7.6%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7.6%*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1664655120"/>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staff vacancies</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&lt;5%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8.1%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8.1%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7.8%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7.1%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6.6%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algn="ctr" fontAlgn="ctr">
                        <a:buNone/>
                      </a:pPr>
                      <a:r>
                        <a:rPr lang="en-GB" sz="1100" b="0" i="0" u="none" strike="noStrike">
                          <a:solidFill>
                            <a:srgbClr val="000000"/>
                          </a:solidFill>
                          <a:effectLst/>
                          <a:latin typeface="Segoe UI" panose="020B0502040204020203" pitchFamily="34" charset="0"/>
                        </a:rPr>
                        <a:t>6.9%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tx1">
                            <a:lumMod val="95000"/>
                            <a:lumOff val="5000"/>
                          </a:schemeClr>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rgbClr val="000000"/>
                          </a:solidFill>
                          <a:effectLst/>
                          <a:latin typeface="Segoe UI" panose="020B0502040204020203" pitchFamily="34" charset="0"/>
                        </a:rPr>
                        <a:t>6.9%*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260100285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staff sickness</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&lt;5%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chemeClr val="tx1"/>
                          </a:solidFill>
                          <a:effectLst/>
                          <a:uLnTx/>
                          <a:uFillTx/>
                          <a:latin typeface="Segoe UI" panose="020B0502040204020203" pitchFamily="34" charset="0"/>
                          <a:ea typeface="+mn-ea"/>
                          <a:cs typeface="Segoe UI" panose="020B0502040204020203" pitchFamily="34" charset="0"/>
                        </a:rPr>
                        <a:t>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b="0" i="0" u="none" strike="noStrike">
                          <a:solidFill>
                            <a:schemeClr val="bg1"/>
                          </a:solidFill>
                          <a:effectLst/>
                          <a:latin typeface="Segoe UI" panose="020B0502040204020203" pitchFamily="34" charset="0"/>
                          <a:cs typeface="Segoe UI" panose="020B0502040204020203" pitchFamily="34" charset="0"/>
                        </a:rPr>
                        <a:t>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4.2%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r>
                        <a:rPr lang="en-GB" sz="1100" b="0" i="0" u="none" strike="noStrike">
                          <a:solidFill>
                            <a:schemeClr val="bg1"/>
                          </a:solidFill>
                          <a:effectLst/>
                          <a:latin typeface="Segoe UI" panose="020B0502040204020203" pitchFamily="34" charset="0"/>
                          <a:cs typeface="Segoe UI" panose="020B0502040204020203" pitchFamily="34" charset="0"/>
                        </a:rPr>
                        <a:t>4.1%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rgbClr val="F2F2F2"/>
                          </a:solidFill>
                          <a:latin typeface="Segoe UI" panose="020B0502040204020203" pitchFamily="34" charset="0"/>
                          <a:ea typeface="+mn-ea"/>
                          <a:cs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algn="ctr" fontAlgn="ctr">
                        <a:buNone/>
                      </a:pPr>
                      <a:r>
                        <a:rPr lang="en-GB" sz="1100" b="0" i="0" u="none" strike="noStrike">
                          <a:solidFill>
                            <a:schemeClr val="bg1"/>
                          </a:solidFill>
                          <a:effectLst/>
                          <a:latin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kern="1200">
                        <a:solidFill>
                          <a:schemeClr val="bg1"/>
                        </a:solidFill>
                        <a:latin typeface="Segoe UI" panose="020B0502040204020203" pitchFamily="34" charset="0"/>
                        <a:ea typeface="+mn-ea"/>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bg1"/>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GB" sz="1100" b="0" i="0" u="none" strike="noStrike">
                          <a:solidFill>
                            <a:schemeClr val="bg1"/>
                          </a:solidFill>
                          <a:effectLst/>
                          <a:latin typeface="Segoe UI" panose="020B0502040204020203" pitchFamily="34" charset="0"/>
                        </a:rPr>
                        <a:t>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extLst>
                  <a:ext uri="{0D108BD9-81ED-4DB2-BD59-A6C34878D82A}">
                    <a16:rowId xmlns:a16="http://schemas.microsoft.com/office/drawing/2014/main" val="3083334249"/>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 of staff from an ethnic minority background</a:t>
                      </a: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kern="1200">
                          <a:solidFill>
                            <a:schemeClr val="tx1"/>
                          </a:solidFill>
                          <a:latin typeface="Segoe UI" panose="020B0502040204020203" pitchFamily="34" charset="0"/>
                          <a:ea typeface="+mn-ea"/>
                          <a:cs typeface="Segoe UI" panose="020B0502040204020203" pitchFamily="34" charset="0"/>
                        </a:rPr>
                        <a:t>17.9%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GB" sz="1100" b="0" i="0" u="none" strike="noStrike">
                          <a:solidFill>
                            <a:schemeClr val="tx1"/>
                          </a:solidFill>
                          <a:effectLst/>
                          <a:latin typeface="Segoe UI" panose="020B0502040204020203" pitchFamily="34" charset="0"/>
                          <a:cs typeface="Segoe UI" panose="020B0502040204020203" pitchFamily="34" charset="0"/>
                        </a:rPr>
                        <a:t>17.6%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kern="1200">
                          <a:solidFill>
                            <a:schemeClr val="bg1"/>
                          </a:solidFill>
                          <a:latin typeface="Segoe UI" panose="020B0502040204020203" pitchFamily="34" charset="0"/>
                          <a:ea typeface="+mn-ea"/>
                          <a:cs typeface="Segoe UI" panose="020B0502040204020203" pitchFamily="34" charset="0"/>
                        </a:rPr>
                        <a:t>18.4%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67F0E"/>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a:solidFill>
                            <a:schemeClr val="tx1">
                              <a:lumMod val="95000"/>
                              <a:lumOff val="5000"/>
                            </a:schemeClr>
                          </a:solidFill>
                          <a:latin typeface="Segoe UI" panose="020B0502040204020203" pitchFamily="34" charset="0"/>
                          <a:cs typeface="Segoe UI" panose="020B0502040204020203" pitchFamily="34" charset="0"/>
                        </a:rPr>
                        <a:t>17.6%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lang="en-GB" sz="1100">
                          <a:solidFill>
                            <a:schemeClr val="tx1">
                              <a:lumMod val="95000"/>
                              <a:lumOff val="5000"/>
                            </a:schemeClr>
                          </a:solidFill>
                          <a:latin typeface="Segoe UI" panose="020B0502040204020203" pitchFamily="34" charset="0"/>
                          <a:cs typeface="Segoe UI" panose="020B0502040204020203" pitchFamily="34" charset="0"/>
                        </a:rPr>
                        <a:t>17.6%*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BF00"/>
                    </a:solidFill>
                  </a:tcPr>
                </a:tc>
                <a:extLst>
                  <a:ext uri="{0D108BD9-81ED-4DB2-BD59-A6C34878D82A}">
                    <a16:rowId xmlns:a16="http://schemas.microsoft.com/office/drawing/2014/main" val="3049046461"/>
                  </a:ext>
                </a:extLst>
              </a:tr>
              <a:tr h="432000">
                <a:tc>
                  <a:txBody>
                    <a:bodyPr/>
                    <a:lstStyle/>
                    <a:p>
                      <a:r>
                        <a:rPr lang="en-GB" sz="1100" kern="1200">
                          <a:solidFill>
                            <a:schemeClr val="tx1"/>
                          </a:solidFill>
                          <a:latin typeface="Segoe UI" panose="020B0502040204020203" pitchFamily="34" charset="0"/>
                          <a:ea typeface="+mn-ea"/>
                          <a:cs typeface="Segoe UI" panose="020B0502040204020203" pitchFamily="34" charset="0"/>
                        </a:rPr>
                        <a:t>% of staff with a disability</a:t>
                      </a:r>
                      <a:endParaRPr lang="en-US" sz="110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100" kern="1200">
                          <a:solidFill>
                            <a:schemeClr val="tx1"/>
                          </a:solidFill>
                          <a:latin typeface="Segoe UI" panose="020B0502040204020203" pitchFamily="34" charset="0"/>
                          <a:ea typeface="+mn-ea"/>
                          <a:cs typeface="Segoe UI" panose="020B0502040204020203" pitchFamily="34" charset="0"/>
                        </a:rPr>
                        <a:t>18.4%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Segoe UI" panose="020B0502040204020203" pitchFamily="34" charset="0"/>
                          <a:cs typeface="Segoe UI" panose="020B0502040204020203" pitchFamily="34" charset="0"/>
                        </a:rPr>
                        <a:t>15.1%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latin typeface="Segoe UI" panose="020B0502040204020203" pitchFamily="34" charset="0"/>
                          <a:cs typeface="Segoe UI" panose="020B0502040204020203" pitchFamily="34" charset="0"/>
                        </a:rPr>
                        <a:t>15.4%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15.4%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u="none" strike="noStrike" noProof="0">
                          <a:solidFill>
                            <a:schemeClr val="tx1">
                              <a:lumMod val="95000"/>
                              <a:lumOff val="5000"/>
                            </a:schemeClr>
                          </a:solidFill>
                          <a:latin typeface="Segoe UI" panose="020B0502040204020203" pitchFamily="34" charset="0"/>
                          <a:cs typeface="Segoe UI" panose="020B0502040204020203" pitchFamily="34" charset="0"/>
                        </a:rPr>
                        <a:t>Quarterly</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algn="ctr"/>
                      <a:endParaRPr lang="en-GB" sz="100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kern="1200">
                          <a:solidFill>
                            <a:schemeClr val="bg1"/>
                          </a:solidFill>
                          <a:latin typeface="Segoe UI" panose="020B0502040204020203" pitchFamily="34" charset="0"/>
                          <a:ea typeface="+mn-ea"/>
                          <a:cs typeface="Segoe UI" panose="020B0502040204020203" pitchFamily="34" charset="0"/>
                        </a:rPr>
                        <a:t>15.4%*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50D08"/>
                    </a:solidFill>
                  </a:tcPr>
                </a:tc>
                <a:extLst>
                  <a:ext uri="{0D108BD9-81ED-4DB2-BD59-A6C34878D82A}">
                    <a16:rowId xmlns:a16="http://schemas.microsoft.com/office/drawing/2014/main" val="861639439"/>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 of stakeholders who have positive sentiment toward ‘I have a good understanding of CQC's regulatory approach'</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n/a</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(new)</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1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Annual</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b"/>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b"/>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1" latinLnBrk="0" hangingPunct="1"/>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lumMod val="95000"/>
                              <a:lumOff val="5000"/>
                            </a:prstClr>
                          </a:solidFill>
                          <a:effectLst/>
                          <a:uLnTx/>
                          <a:uFillTx/>
                          <a:latin typeface="Segoe UI" panose="020B0502040204020203" pitchFamily="34" charset="0"/>
                          <a:ea typeface="+mn-ea"/>
                          <a:cs typeface="Segoe UI" panose="020B0502040204020203" pitchFamily="34" charset="0"/>
                        </a:rPr>
                        <a:t>n/a</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3825858"/>
                  </a:ext>
                </a:extLst>
              </a:tr>
              <a:tr h="540000">
                <a:tc>
                  <a:txBody>
                    <a:bodyPr/>
                    <a:lstStyle/>
                    <a:p>
                      <a:r>
                        <a:rPr lang="en-GB" sz="1100" b="0" kern="1200">
                          <a:solidFill>
                            <a:schemeClr val="tx1"/>
                          </a:solidFill>
                          <a:latin typeface="Segoe UI" panose="020B0502040204020203" pitchFamily="34" charset="0"/>
                          <a:ea typeface="+mn-ea"/>
                          <a:cs typeface="Segoe UI" panose="020B0502040204020203" pitchFamily="34" charset="0"/>
                        </a:rPr>
                        <a:t>% of stakeholders who have positive sentiment towards ‘I believe the changes CQC is making will improve how it regulates'</a:t>
                      </a:r>
                      <a:endParaRPr lang="en-US" sz="1100" b="0" kern="1200">
                        <a:solidFill>
                          <a:schemeClr val="tx1"/>
                        </a:solidFill>
                        <a:latin typeface="Segoe UI" panose="020B0502040204020203" pitchFamily="34" charset="0"/>
                        <a:ea typeface="+mn-ea"/>
                        <a:cs typeface="Segoe UI" panose="020B0502040204020203" pitchFamily="34" charset="0"/>
                      </a:endParaRPr>
                    </a:p>
                  </a:txBody>
                  <a:tcPr marL="144000" marR="14400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40000"/>
                      </a:schemeClr>
                    </a:solidFill>
                  </a:tcPr>
                </a:tc>
                <a:tc>
                  <a:txBody>
                    <a:bodyPr/>
                    <a:lstStyle/>
                    <a:p>
                      <a:pPr algn="ctr"/>
                      <a:r>
                        <a:rPr lang="en-GB" sz="1100" b="0" kern="1200">
                          <a:solidFill>
                            <a:schemeClr val="tx1"/>
                          </a:solidFill>
                          <a:latin typeface="Segoe UI" panose="020B0502040204020203" pitchFamily="34" charset="0"/>
                          <a:ea typeface="+mn-ea"/>
                          <a:cs typeface="Segoe UI" panose="020B0502040204020203" pitchFamily="34" charset="0"/>
                        </a:rPr>
                        <a:t>62%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n/a</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kern="1200">
                          <a:solidFill>
                            <a:schemeClr val="tx1"/>
                          </a:solidFill>
                          <a:latin typeface="Segoe UI" panose="020B0502040204020203" pitchFamily="34" charset="0"/>
                          <a:ea typeface="+mn-ea"/>
                          <a:cs typeface="Segoe UI" panose="020B0502040204020203" pitchFamily="34" charset="0"/>
                        </a:rPr>
                        <a:t>(new)</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11">
                  <a:txBody>
                    <a:bodyPr/>
                    <a:lstStyle/>
                    <a:p>
                      <a:pPr algn="ctr">
                        <a:lnSpc>
                          <a:spcPct val="107000"/>
                        </a:lnSpc>
                        <a:spcAft>
                          <a:spcPts val="800"/>
                        </a:spcAft>
                      </a:pPr>
                      <a:r>
                        <a:rPr lang="en-GB" sz="1100" b="0" kern="1200">
                          <a:solidFill>
                            <a:schemeClr val="tx1">
                              <a:lumMod val="95000"/>
                              <a:lumOff val="5000"/>
                            </a:schemeClr>
                          </a:solidFill>
                          <a:latin typeface="Segoe UI" panose="020B0502040204020203" pitchFamily="34" charset="0"/>
                          <a:ea typeface="+mn-ea"/>
                          <a:cs typeface="Segoe UI" panose="020B0502040204020203" pitchFamily="34" charset="0"/>
                        </a:rPr>
                        <a:t>Annual</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C5E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rtl="0" eaLnBrk="1" fontAlgn="auto" latinLnBrk="0" hangingPunct="1">
                        <a:lnSpc>
                          <a:spcPct val="100000"/>
                        </a:lnSpc>
                        <a:spcBef>
                          <a:spcPts val="0"/>
                        </a:spcBef>
                        <a:spcAft>
                          <a:spcPts val="0"/>
                        </a:spcAft>
                        <a:buClrTx/>
                        <a:buSzTx/>
                        <a:buFontTx/>
                        <a:buNone/>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ct val="107000"/>
                        </a:lnSpc>
                        <a:spcAft>
                          <a:spcPts val="800"/>
                        </a:spcAft>
                      </a:pPr>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rtl="0" eaLnBrk="1" fontAlgn="auto" latinLnBrk="0" hangingPunct="1">
                        <a:lnSpc>
                          <a:spcPct val="100000"/>
                        </a:lnSpc>
                        <a:spcBef>
                          <a:spcPts val="0"/>
                        </a:spcBef>
                        <a:spcAft>
                          <a:spcPts val="0"/>
                        </a:spcAft>
                        <a:buClrTx/>
                        <a:buSzTx/>
                        <a:buFontTx/>
                        <a:buNone/>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ct val="107000"/>
                        </a:lnSpc>
                        <a:spcAft>
                          <a:spcPts val="800"/>
                        </a:spcAft>
                      </a:pPr>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rtl="0" eaLnBrk="1" fontAlgn="auto" latinLnBrk="0" hangingPunct="1">
                        <a:lnSpc>
                          <a:spcPct val="100000"/>
                        </a:lnSpc>
                        <a:spcBef>
                          <a:spcPts val="0"/>
                        </a:spcBef>
                        <a:spcAft>
                          <a:spcPts val="0"/>
                        </a:spcAft>
                        <a:buClrTx/>
                        <a:buSzTx/>
                        <a:buFontTx/>
                        <a:buNone/>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ct val="107000"/>
                        </a:lnSpc>
                        <a:spcAft>
                          <a:spcPts val="800"/>
                        </a:spcAft>
                      </a:pPr>
                      <a:endParaRPr lang="en-GB" sz="1000" b="0" kern="1200">
                        <a:solidFill>
                          <a:schemeClr val="tx1">
                            <a:lumMod val="95000"/>
                            <a:lumOff val="5000"/>
                          </a:schemeClr>
                        </a:solidFill>
                        <a:latin typeface="Aptos Light"/>
                        <a:ea typeface="+mn-ea"/>
                        <a:cs typeface="+mn-cs"/>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a:solidFill>
                          <a:schemeClr val="tx1">
                            <a:lumMod val="95000"/>
                            <a:lumOff val="5000"/>
                          </a:schemeClr>
                        </a:solidFill>
                        <a:latin typeface="Aptos Light"/>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rgbClr val="E5C9DA"/>
                      </a:solidFill>
                      <a:prstDash val="solid"/>
                      <a:round/>
                      <a:headEnd type="none" w="med" len="med"/>
                      <a:tailEnd type="none" w="med" len="med"/>
                    </a:lnT>
                    <a:lnB w="12700" cap="flat" cmpd="sng" algn="ctr">
                      <a:solidFill>
                        <a:srgbClr val="E5C9D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eaLnBrk="1" fontAlgn="auto" latinLnBrk="0" hangingPunct="1">
                        <a:lnSpc>
                          <a:spcPct val="100000"/>
                        </a:lnSpc>
                        <a:spcBef>
                          <a:spcPts val="0"/>
                        </a:spcBef>
                        <a:spcAft>
                          <a:spcPts val="0"/>
                        </a:spcAft>
                        <a:buClrTx/>
                        <a:buSzTx/>
                        <a:buFontTx/>
                        <a:buNone/>
                      </a:pPr>
                      <a:endParaRPr lang="en-GB" sz="1100" b="0">
                        <a:solidFill>
                          <a:schemeClr val="tx1">
                            <a:lumMod val="95000"/>
                            <a:lumOff val="5000"/>
                          </a:schemeClr>
                        </a:solidFill>
                        <a:latin typeface="Segoe UI" panose="020B0502040204020203" pitchFamily="34" charset="0"/>
                        <a:cs typeface="Segoe UI" panose="020B0502040204020203" pitchFamily="34" charset="0"/>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lumMod val="95000"/>
                              <a:lumOff val="5000"/>
                            </a:prstClr>
                          </a:solidFill>
                          <a:effectLst/>
                          <a:uLnTx/>
                          <a:uFillTx/>
                          <a:latin typeface="Segoe UI" panose="020B0502040204020203" pitchFamily="34" charset="0"/>
                          <a:ea typeface="+mn-ea"/>
                          <a:cs typeface="Segoe UI" panose="020B0502040204020203" pitchFamily="34" charset="0"/>
                        </a:rPr>
                        <a:t>n/a</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2598523"/>
                  </a:ext>
                </a:extLst>
              </a:tr>
            </a:tbl>
          </a:graphicData>
        </a:graphic>
      </p:graphicFrame>
      <p:sp>
        <p:nvSpPr>
          <p:cNvPr id="5" name="Slide Number Placeholder 4">
            <a:extLst>
              <a:ext uri="{FF2B5EF4-FFF2-40B4-BE49-F238E27FC236}">
                <a16:creationId xmlns:a16="http://schemas.microsoft.com/office/drawing/2014/main" id="{5B37F24B-C1B5-DA1C-C7FE-5C68B3244CE1}"/>
              </a:ext>
            </a:extLst>
          </p:cNvPr>
          <p:cNvSpPr>
            <a:spLocks noGrp="1"/>
          </p:cNvSpPr>
          <p:nvPr>
            <p:ph type="sldNum" sz="quarter" idx="12"/>
          </p:nvPr>
        </p:nvSpPr>
        <p:spPr>
          <a:xfrm>
            <a:off x="9448800" y="-5262"/>
            <a:ext cx="2743200" cy="365125"/>
          </a:xfrm>
        </p:spPr>
        <p:txBody>
          <a:bodyPr/>
          <a:lstStyle/>
          <a:p>
            <a:fld id="{EFAAA52C-CE07-4EAC-8791-44FF385A0652}" type="slidenum">
              <a:rPr lang="en-GB" smtClean="0">
                <a:latin typeface="Segoe UI" panose="020B0502040204020203" pitchFamily="34" charset="0"/>
                <a:cs typeface="Segoe UI" panose="020B0502040204020203" pitchFamily="34" charset="0"/>
              </a:rPr>
              <a:t>8</a:t>
            </a:fld>
            <a:endParaRPr lang="en-GB">
              <a:latin typeface="Segoe UI" panose="020B0502040204020203" pitchFamily="34" charset="0"/>
              <a:cs typeface="Segoe UI" panose="020B0502040204020203" pitchFamily="34" charset="0"/>
            </a:endParaRPr>
          </a:p>
        </p:txBody>
      </p:sp>
      <p:sp>
        <p:nvSpPr>
          <p:cNvPr id="7" name="Title 8">
            <a:extLst>
              <a:ext uri="{FF2B5EF4-FFF2-40B4-BE49-F238E27FC236}">
                <a16:creationId xmlns:a16="http://schemas.microsoft.com/office/drawing/2014/main" id="{77E55930-4A77-66BE-A94A-011786088854}"/>
              </a:ext>
            </a:extLst>
          </p:cNvPr>
          <p:cNvSpPr txBox="1">
            <a:spLocks noGrp="1"/>
          </p:cNvSpPr>
          <p:nvPr>
            <p:ph type="title" idx="4294967295"/>
          </p:nvPr>
        </p:nvSpPr>
        <p:spPr>
          <a:xfrm>
            <a:off x="226163" y="2081142"/>
            <a:ext cx="3830638" cy="3381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rPr>
              <a:t>Culture and People</a:t>
            </a:r>
            <a:endParaRPr kumimoji="0" lang="en-GB" sz="1600" i="0" u="none" strike="noStrike" kern="1200" cap="none" spc="0" normalizeH="0" baseline="0" noProof="0">
              <a:ln>
                <a:noFill/>
              </a:ln>
              <a:solidFill>
                <a:srgbClr val="A92173"/>
              </a:solidFill>
              <a:effectLst/>
              <a:uLnTx/>
              <a:uFillTx/>
              <a:latin typeface="Segoe UI" panose="020B0502040204020203" pitchFamily="34" charset="0"/>
              <a:ea typeface="+mn-ea"/>
              <a:cs typeface="Segoe UI" panose="020B0502040204020203" pitchFamily="34" charset="0"/>
            </a:endParaRPr>
          </a:p>
        </p:txBody>
      </p:sp>
      <p:sp>
        <p:nvSpPr>
          <p:cNvPr id="6" name="TextBox 5">
            <a:extLst>
              <a:ext uri="{FF2B5EF4-FFF2-40B4-BE49-F238E27FC236}">
                <a16:creationId xmlns:a16="http://schemas.microsoft.com/office/drawing/2014/main" id="{8E182B4E-D3D9-B067-9ECC-4CA6160CD3A1}"/>
              </a:ext>
            </a:extLst>
          </p:cNvPr>
          <p:cNvSpPr txBox="1"/>
          <p:nvPr/>
        </p:nvSpPr>
        <p:spPr>
          <a:xfrm>
            <a:off x="196183" y="6348477"/>
            <a:ext cx="5324786" cy="261610"/>
          </a:xfrm>
          <a:prstGeom prst="rect">
            <a:avLst/>
          </a:prstGeom>
          <a:noFill/>
        </p:spPr>
        <p:txBody>
          <a:bodyPr wrap="square" rtlCol="0">
            <a:spAutoFit/>
          </a:bodyPr>
          <a:lstStyle/>
          <a:p>
            <a:r>
              <a:rPr lang="en-GB" sz="1100">
                <a:latin typeface="Segoe UI" panose="020B0502040204020203" pitchFamily="34" charset="0"/>
                <a:cs typeface="Segoe UI" panose="020B0502040204020203" pitchFamily="34" charset="0"/>
              </a:rPr>
              <a:t>* these year-to-date figures are the latest available 12-month rolling average</a:t>
            </a:r>
          </a:p>
        </p:txBody>
      </p:sp>
    </p:spTree>
    <p:extLst>
      <p:ext uri="{BB962C8B-B14F-4D97-AF65-F5344CB8AC3E}">
        <p14:creationId xmlns:p14="http://schemas.microsoft.com/office/powerpoint/2010/main" val="3835247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62550-D37B-21DD-F3B0-94CA8CA73CD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D0D533A8-D136-F269-124B-FDD464C78B7C}"/>
              </a:ext>
              <a:ext uri="{C183D7F6-B498-43B3-948B-1728B52AA6E4}">
                <adec:decorative xmlns:adec="http://schemas.microsoft.com/office/drawing/2017/decorative" val="1"/>
              </a:ext>
            </a:extLst>
          </p:cNvPr>
          <p:cNvPicPr>
            <a:picLocks noChangeAspect="1"/>
          </p:cNvPicPr>
          <p:nvPr/>
        </p:nvPicPr>
        <p:blipFill>
          <a:blip r:embed="rId3" cstate="print">
            <a:duotone>
              <a:prstClr val="black"/>
              <a:srgbClr val="8B49A5">
                <a:tint val="45000"/>
                <a:satMod val="400000"/>
              </a:srgbClr>
            </a:duotone>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189027" y="295501"/>
            <a:ext cx="1628773" cy="516627"/>
          </a:xfrm>
          <a:prstGeom prst="rect">
            <a:avLst/>
          </a:prstGeom>
        </p:spPr>
      </p:pic>
      <p:sp>
        <p:nvSpPr>
          <p:cNvPr id="5" name="Rectangle 4">
            <a:extLst>
              <a:ext uri="{FF2B5EF4-FFF2-40B4-BE49-F238E27FC236}">
                <a16:creationId xmlns:a16="http://schemas.microsoft.com/office/drawing/2014/main" id="{D5A2811B-047E-E7E8-2CC9-D4C4E909BEE0}"/>
              </a:ext>
              <a:ext uri="{C183D7F6-B498-43B3-948B-1728B52AA6E4}">
                <adec:decorative xmlns:adec="http://schemas.microsoft.com/office/drawing/2017/decorative" val="1"/>
              </a:ext>
            </a:extLst>
          </p:cNvPr>
          <p:cNvSpPr/>
          <p:nvPr/>
        </p:nvSpPr>
        <p:spPr>
          <a:xfrm>
            <a:off x="273534" y="337445"/>
            <a:ext cx="100666" cy="459508"/>
          </a:xfrm>
          <a:prstGeom prst="rect">
            <a:avLst/>
          </a:prstGeom>
          <a:solidFill>
            <a:srgbClr val="7B5F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7B5F8C"/>
              </a:solidFill>
            </a:endParaRPr>
          </a:p>
        </p:txBody>
      </p:sp>
      <p:sp>
        <p:nvSpPr>
          <p:cNvPr id="6" name="Rectangle 5">
            <a:extLst>
              <a:ext uri="{FF2B5EF4-FFF2-40B4-BE49-F238E27FC236}">
                <a16:creationId xmlns:a16="http://schemas.microsoft.com/office/drawing/2014/main" id="{885155F6-98E4-C69D-0173-889318C5E12B}"/>
              </a:ext>
              <a:ext uri="{C183D7F6-B498-43B3-948B-1728B52AA6E4}">
                <adec:decorative xmlns:adec="http://schemas.microsoft.com/office/drawing/2017/decorative" val="1"/>
              </a:ext>
            </a:extLst>
          </p:cNvPr>
          <p:cNvSpPr/>
          <p:nvPr/>
        </p:nvSpPr>
        <p:spPr>
          <a:xfrm>
            <a:off x="374200" y="337446"/>
            <a:ext cx="2041829" cy="459508"/>
          </a:xfrm>
          <a:prstGeom prst="rect">
            <a:avLst/>
          </a:prstGeom>
          <a:solidFill>
            <a:srgbClr val="7B5F8C">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8">
            <a:extLst>
              <a:ext uri="{FF2B5EF4-FFF2-40B4-BE49-F238E27FC236}">
                <a16:creationId xmlns:a16="http://schemas.microsoft.com/office/drawing/2014/main" id="{A9CEDE4C-E0D1-2DE2-7DBD-3CEF9A22D0F4}"/>
              </a:ext>
            </a:extLst>
          </p:cNvPr>
          <p:cNvSpPr txBox="1">
            <a:spLocks noGrp="1"/>
          </p:cNvSpPr>
          <p:nvPr>
            <p:ph type="title" idx="4294967295"/>
          </p:nvPr>
        </p:nvSpPr>
        <p:spPr>
          <a:xfrm>
            <a:off x="448740" y="399371"/>
            <a:ext cx="1623342" cy="3385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en-GB" sz="1600" b="1">
                <a:solidFill>
                  <a:srgbClr val="5A4567"/>
                </a:solidFill>
                <a:latin typeface="Aptos"/>
                <a:ea typeface="+mn-ea"/>
                <a:cs typeface="Arial"/>
              </a:rPr>
              <a:t>Corporate Risk</a:t>
            </a:r>
            <a:endParaRPr lang="en-GB" sz="1600" b="1" i="0" u="none" strike="noStrike" kern="1200" cap="none" spc="0" normalizeH="0" baseline="0" noProof="0">
              <a:ln>
                <a:noFill/>
              </a:ln>
              <a:solidFill>
                <a:srgbClr val="5A4567"/>
              </a:solidFill>
              <a:effectLst/>
              <a:uLnTx/>
              <a:uFillTx/>
              <a:latin typeface="Aptos"/>
              <a:ea typeface="+mn-ea"/>
              <a:cs typeface="Arial"/>
            </a:endParaRPr>
          </a:p>
        </p:txBody>
      </p:sp>
      <p:graphicFrame>
        <p:nvGraphicFramePr>
          <p:cNvPr id="2" name="Table 1">
            <a:extLst>
              <a:ext uri="{FF2B5EF4-FFF2-40B4-BE49-F238E27FC236}">
                <a16:creationId xmlns:a16="http://schemas.microsoft.com/office/drawing/2014/main" id="{34C0CF48-FA8A-5665-A60E-6E0FC2668E43}"/>
              </a:ext>
            </a:extLst>
          </p:cNvPr>
          <p:cNvGraphicFramePr>
            <a:graphicFrameLocks noGrp="1"/>
          </p:cNvGraphicFramePr>
          <p:nvPr/>
        </p:nvGraphicFramePr>
        <p:xfrm>
          <a:off x="273534" y="1034521"/>
          <a:ext cx="11636043" cy="4965493"/>
        </p:xfrm>
        <a:graphic>
          <a:graphicData uri="http://schemas.openxmlformats.org/drawingml/2006/table">
            <a:tbl>
              <a:tblPr firstRow="1" bandRow="1">
                <a:tableStyleId>{5C22544A-7EE6-4342-B048-85BDC9FD1C3A}</a:tableStyleId>
              </a:tblPr>
              <a:tblGrid>
                <a:gridCol w="1656183">
                  <a:extLst>
                    <a:ext uri="{9D8B030D-6E8A-4147-A177-3AD203B41FA5}">
                      <a16:colId xmlns:a16="http://schemas.microsoft.com/office/drawing/2014/main" val="770980533"/>
                    </a:ext>
                  </a:extLst>
                </a:gridCol>
                <a:gridCol w="5955850">
                  <a:extLst>
                    <a:ext uri="{9D8B030D-6E8A-4147-A177-3AD203B41FA5}">
                      <a16:colId xmlns:a16="http://schemas.microsoft.com/office/drawing/2014/main" val="1717735585"/>
                    </a:ext>
                  </a:extLst>
                </a:gridCol>
                <a:gridCol w="869133">
                  <a:extLst>
                    <a:ext uri="{9D8B030D-6E8A-4147-A177-3AD203B41FA5}">
                      <a16:colId xmlns:a16="http://schemas.microsoft.com/office/drawing/2014/main" val="353907956"/>
                    </a:ext>
                  </a:extLst>
                </a:gridCol>
                <a:gridCol w="724277">
                  <a:extLst>
                    <a:ext uri="{9D8B030D-6E8A-4147-A177-3AD203B41FA5}">
                      <a16:colId xmlns:a16="http://schemas.microsoft.com/office/drawing/2014/main" val="659946862"/>
                    </a:ext>
                  </a:extLst>
                </a:gridCol>
                <a:gridCol w="858934">
                  <a:extLst>
                    <a:ext uri="{9D8B030D-6E8A-4147-A177-3AD203B41FA5}">
                      <a16:colId xmlns:a16="http://schemas.microsoft.com/office/drawing/2014/main" val="1771598300"/>
                    </a:ext>
                  </a:extLst>
                </a:gridCol>
                <a:gridCol w="1571666">
                  <a:extLst>
                    <a:ext uri="{9D8B030D-6E8A-4147-A177-3AD203B41FA5}">
                      <a16:colId xmlns:a16="http://schemas.microsoft.com/office/drawing/2014/main" val="1273264309"/>
                    </a:ext>
                  </a:extLst>
                </a:gridCol>
              </a:tblGrid>
              <a:tr h="360000">
                <a:tc>
                  <a:txBody>
                    <a:bodyPr/>
                    <a:lstStyle/>
                    <a:p>
                      <a:r>
                        <a:rPr lang="en-GB" sz="1100" b="0">
                          <a:latin typeface="Aptos"/>
                        </a:rPr>
                        <a:t>Reference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r>
                        <a:rPr lang="en-GB" sz="1100" b="0">
                          <a:latin typeface="Aptos"/>
                        </a:rPr>
                        <a:t>Risk Score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algn="ctr"/>
                      <a:r>
                        <a:rPr lang="en-GB" sz="1100" b="0">
                          <a:latin typeface="Aptos"/>
                        </a:rPr>
                        <a:t>Appetite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algn="ctr"/>
                      <a:r>
                        <a:rPr lang="en-GB" sz="1100" b="0">
                          <a:latin typeface="Aptos"/>
                        </a:rPr>
                        <a:t>Tolerance</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tc>
                  <a:txBody>
                    <a:bodyPr/>
                    <a:lstStyle/>
                    <a:p>
                      <a:pPr marL="71755"/>
                      <a:r>
                        <a:rPr lang="en-GB" sz="1100" b="0">
                          <a:latin typeface="Aptos"/>
                        </a:rPr>
                        <a:t>Risk Status</a:t>
                      </a:r>
                    </a:p>
                  </a:txBody>
                  <a:tcPr anchor="ctr">
                    <a:lnL w="9525" cap="flat" cmpd="sng" algn="ctr">
                      <a:solidFill>
                        <a:srgbClr val="7B5F8C"/>
                      </a:solidFill>
                      <a:prstDash val="solid"/>
                      <a:round/>
                      <a:headEnd type="none" w="med" len="med"/>
                      <a:tailEnd type="none" w="med" len="med"/>
                    </a:lnL>
                    <a:lnR w="9525" cap="flat" cmpd="sng" algn="ctr">
                      <a:solidFill>
                        <a:srgbClr val="7B5F8C"/>
                      </a:solidFill>
                      <a:prstDash val="solid"/>
                      <a:round/>
                      <a:headEnd type="none" w="med" len="med"/>
                      <a:tailEnd type="none" w="med" len="med"/>
                    </a:lnR>
                    <a:lnT w="9525" cap="flat" cmpd="sng" algn="ctr">
                      <a:solidFill>
                        <a:srgbClr val="7B5F8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B5F8C"/>
                    </a:solidFill>
                  </a:tcPr>
                </a:tc>
                <a:extLst>
                  <a:ext uri="{0D108BD9-81ED-4DB2-BD59-A6C34878D82A}">
                    <a16:rowId xmlns:a16="http://schemas.microsoft.com/office/drawing/2014/main" val="580841321"/>
                  </a:ext>
                </a:extLst>
              </a:tr>
              <a:tr h="262093">
                <a:tc gridSpan="6">
                  <a:txBody>
                    <a:bodyPr/>
                    <a:lstStyle/>
                    <a:p>
                      <a:pPr marL="71755" lvl="0" algn="l">
                        <a:spcBef>
                          <a:spcPts val="0"/>
                        </a:spcBef>
                        <a:buNone/>
                      </a:pPr>
                      <a:r>
                        <a:rPr lang="en-GB" sz="1100" b="1" i="0" u="none" strike="noStrike">
                          <a:solidFill>
                            <a:srgbClr val="000000"/>
                          </a:solidFill>
                          <a:effectLst/>
                          <a:latin typeface="Aptos Narrow"/>
                        </a:rPr>
                        <a:t>Operations and Delivery</a:t>
                      </a:r>
                    </a:p>
                  </a:txBody>
                  <a:tcPr marL="9524" marR="9524"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nchor="ctr">
                    <a:lnL w="12700" cap="flat" cmpd="sng" algn="ctr">
                      <a:solidFill>
                        <a:schemeClr val="tx1"/>
                      </a:solidFill>
                      <a:prstDash val="solid"/>
                      <a:round/>
                      <a:headEnd type="none" w="med" len="med"/>
                      <a:tailEnd type="none" w="med" len="med"/>
                    </a:lnL>
                    <a:lnR w="9524">
                      <a:solidFill>
                        <a:srgbClr val="7B5F8C"/>
                      </a:solidFill>
                    </a:lnR>
                    <a:lnT w="12700" cap="flat" cmpd="sng" algn="ctr">
                      <a:solidFill>
                        <a:schemeClr val="tx1"/>
                      </a:solidFill>
                      <a:prstDash val="solid"/>
                      <a:round/>
                      <a:headEnd type="none" w="med" len="med"/>
                      <a:tailEnd type="none" w="med" len="med"/>
                    </a:lnT>
                    <a:lnB w="9524" cap="flat" cmpd="sng" algn="ctr">
                      <a:solidFill>
                        <a:srgbClr val="7B5F8C"/>
                      </a:solidFill>
                      <a:prstDash val="solid"/>
                      <a:round/>
                      <a:headEnd type="none" w="med" len="med"/>
                      <a:tailEnd type="none" w="med" len="med"/>
                    </a:lnB>
                    <a:solidFill>
                      <a:srgbClr val="7B5F8C"/>
                    </a:solidFill>
                  </a:tcPr>
                </a:tc>
                <a:tc hMerge="1">
                  <a:txBody>
                    <a:bodyPr/>
                    <a:lstStyle/>
                    <a:p>
                      <a:endParaRPr lang="en-US"/>
                    </a:p>
                  </a:txBody>
                  <a:tcPr anchor="ctr">
                    <a:lnL w="9524">
                      <a:solidFill>
                        <a:srgbClr val="7B5F8C"/>
                      </a:solidFill>
                    </a:lnL>
                    <a:lnR w="9524">
                      <a:solidFill>
                        <a:srgbClr val="7B5F8C"/>
                      </a:solidFill>
                    </a:lnR>
                    <a:lnT w="9524">
                      <a:solidFill>
                        <a:srgbClr val="7B5F8C"/>
                      </a:solidFill>
                    </a:lnT>
                    <a:lnB w="9524" cap="flat" cmpd="sng" algn="ctr">
                      <a:solidFill>
                        <a:srgbClr val="7B5F8C"/>
                      </a:solidFill>
                      <a:prstDash val="solid"/>
                      <a:round/>
                      <a:headEnd type="none" w="med" len="med"/>
                      <a:tailEnd type="none" w="med" len="med"/>
                    </a:lnB>
                    <a:solidFill>
                      <a:srgbClr val="7B5F8C"/>
                    </a:solidFill>
                  </a:tcPr>
                </a:tc>
                <a:tc hMerge="1">
                  <a:txBody>
                    <a:bodyPr/>
                    <a:lstStyle/>
                    <a:p>
                      <a:endParaRPr lang="en-US"/>
                    </a:p>
                  </a:txBody>
                  <a:tcPr anchor="ctr">
                    <a:lnL w="9524">
                      <a:solidFill>
                        <a:srgbClr val="7B5F8C"/>
                      </a:solidFill>
                    </a:lnL>
                    <a:lnR w="9524">
                      <a:solidFill>
                        <a:srgbClr val="7B5F8C"/>
                      </a:solidFill>
                    </a:lnR>
                    <a:lnT w="9524">
                      <a:solidFill>
                        <a:srgbClr val="7B5F8C"/>
                      </a:solidFill>
                    </a:lnT>
                    <a:lnB w="9524" cap="flat" cmpd="sng" algn="ctr">
                      <a:solidFill>
                        <a:srgbClr val="7B5F8C"/>
                      </a:solidFill>
                      <a:prstDash val="solid"/>
                      <a:round/>
                      <a:headEnd type="none" w="med" len="med"/>
                      <a:tailEnd type="none" w="med" len="med"/>
                    </a:lnB>
                    <a:solidFill>
                      <a:srgbClr val="7B5F8C"/>
                    </a:solidFill>
                  </a:tcPr>
                </a:tc>
                <a:tc hMerge="1">
                  <a:txBody>
                    <a:bodyPr/>
                    <a:lstStyle/>
                    <a:p>
                      <a:endParaRPr lang="en-US"/>
                    </a:p>
                  </a:txBody>
                  <a:tcPr anchor="ctr">
                    <a:lnL w="9524">
                      <a:solidFill>
                        <a:srgbClr val="7B5F8C"/>
                      </a:solidFill>
                    </a:lnL>
                    <a:lnR w="9524">
                      <a:solidFill>
                        <a:srgbClr val="7B5F8C"/>
                      </a:solidFill>
                    </a:lnR>
                    <a:lnT w="9524">
                      <a:solidFill>
                        <a:srgbClr val="7B5F8C"/>
                      </a:solidFill>
                    </a:lnT>
                    <a:lnB w="9524" cap="flat" cmpd="sng" algn="ctr">
                      <a:solidFill>
                        <a:srgbClr val="7B5F8C"/>
                      </a:solidFill>
                      <a:prstDash val="solid"/>
                      <a:round/>
                      <a:headEnd type="none" w="med" len="med"/>
                      <a:tailEnd type="none" w="med" len="med"/>
                    </a:lnB>
                    <a:solidFill>
                      <a:srgbClr val="7B5F8C"/>
                    </a:solidFill>
                  </a:tcPr>
                </a:tc>
                <a:tc hMerge="1">
                  <a:txBody>
                    <a:bodyPr/>
                    <a:lstStyle/>
                    <a:p>
                      <a:endParaRPr lang="en-US"/>
                    </a:p>
                  </a:txBody>
                  <a:tcPr anchor="ctr">
                    <a:lnL w="9524">
                      <a:solidFill>
                        <a:srgbClr val="7B5F8C"/>
                      </a:solidFill>
                    </a:lnL>
                    <a:lnR w="9524">
                      <a:solidFill>
                        <a:srgbClr val="7B5F8C"/>
                      </a:solidFill>
                    </a:lnR>
                    <a:lnT w="9524">
                      <a:solidFill>
                        <a:srgbClr val="7B5F8C"/>
                      </a:solidFill>
                    </a:lnT>
                    <a:lnB w="9524" cap="flat" cmpd="sng" algn="ctr">
                      <a:solidFill>
                        <a:srgbClr val="7B5F8C"/>
                      </a:solidFill>
                      <a:prstDash val="solid"/>
                      <a:round/>
                      <a:headEnd type="none" w="med" len="med"/>
                      <a:tailEnd type="none" w="med" len="med"/>
                    </a:lnB>
                    <a:solidFill>
                      <a:srgbClr val="7B5F8C"/>
                    </a:solidFill>
                  </a:tcPr>
                </a:tc>
                <a:extLst>
                  <a:ext uri="{0D108BD9-81ED-4DB2-BD59-A6C34878D82A}">
                    <a16:rowId xmlns:a16="http://schemas.microsoft.com/office/drawing/2014/main" val="3116105305"/>
                  </a:ext>
                </a:extLst>
              </a:tr>
              <a:tr h="360000">
                <a:tc>
                  <a:txBody>
                    <a:bodyPr/>
                    <a:lstStyle/>
                    <a:p>
                      <a:pPr marL="0" lvl="0" algn="l">
                        <a:spcBef>
                          <a:spcPts val="0"/>
                        </a:spcBef>
                        <a:buNone/>
                      </a:pPr>
                      <a:r>
                        <a:rPr lang="en-US" sz="1100" b="0" i="0" u="none" strike="noStrike">
                          <a:solidFill>
                            <a:schemeClr val="tx1"/>
                          </a:solidFill>
                          <a:effectLst/>
                          <a:latin typeface="Aptos Narrow" panose="020B0004020202020204" pitchFamily="34" charset="0"/>
                        </a:rPr>
                        <a:t>Op2a Achieving 9000 assessments by September 2026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spcBef>
                          <a:spcPts val="0"/>
                        </a:spcBef>
                        <a:buNone/>
                      </a:pPr>
                      <a:r>
                        <a:rPr lang="en-US" sz="1100">
                          <a:latin typeface="Aptos Narrow" panose="020B0004020202020204" pitchFamily="34" charset="0"/>
                        </a:rPr>
                        <a:t>If we do not meet our assessments target of 9000 by September 2026, then we will be unable to improve our regulatory credibility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US" sz="1100" b="1">
                          <a:solidFill>
                            <a:srgbClr val="000000"/>
                          </a:solidFill>
                          <a:latin typeface="Aptos Narrow" panose="020B0004020202020204" pitchFamily="34" charset="0"/>
                        </a:rPr>
                        <a:t>Exceed Appetite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4029056252"/>
                  </a:ext>
                </a:extLst>
              </a:tr>
              <a:tr h="360000">
                <a:tc>
                  <a:txBody>
                    <a:bodyPr/>
                    <a:lstStyle/>
                    <a:p>
                      <a:pPr marL="0" lvl="0" algn="l">
                        <a:spcBef>
                          <a:spcPts val="0"/>
                        </a:spcBef>
                        <a:buNone/>
                      </a:pPr>
                      <a:r>
                        <a:rPr lang="en-US" sz="1100" b="0" i="0" u="none" strike="noStrike">
                          <a:solidFill>
                            <a:schemeClr val="tx1"/>
                          </a:solidFill>
                          <a:effectLst/>
                          <a:latin typeface="Aptos Narrow" panose="020B0004020202020204" pitchFamily="34" charset="0"/>
                        </a:rPr>
                        <a:t>Op2b. Improving longer term productivity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spcBef>
                          <a:spcPts val="0"/>
                        </a:spcBef>
                        <a:buNone/>
                      </a:pPr>
                      <a:r>
                        <a:rPr lang="en-US" sz="1100" b="0" i="0" u="none" strike="noStrike">
                          <a:solidFill>
                            <a:srgbClr val="000000"/>
                          </a:solidFill>
                          <a:effectLst/>
                          <a:latin typeface="Aptos Narrow" panose="020B0004020202020204" pitchFamily="34" charset="0"/>
                        </a:rPr>
                        <a:t>If we are unable to increase the number of assessments completed to compare with previous years prior to transitioning to our new ways of working, then we will be unable to drive improvement and improve our regulatory credibility </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25</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69575498"/>
                  </a:ext>
                </a:extLst>
              </a:tr>
              <a:tr h="360000">
                <a:tc>
                  <a:txBody>
                    <a:bodyPr/>
                    <a:lstStyle/>
                    <a:p>
                      <a:pPr marL="0" lvl="0" algn="l">
                        <a:buNone/>
                      </a:pPr>
                      <a:r>
                        <a:rPr lang="en-GB" sz="1100" b="0" i="0" u="none" strike="noStrike">
                          <a:solidFill>
                            <a:schemeClr val="tx1"/>
                          </a:solidFill>
                          <a:effectLst/>
                          <a:latin typeface="Aptos Narrow" panose="020B0004020202020204" pitchFamily="34" charset="0"/>
                        </a:rPr>
                        <a:t>Op3a. Stuck assessments</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buNone/>
                      </a:pPr>
                      <a:r>
                        <a:rPr lang="en-US" sz="1100" b="0" i="0" u="none" strike="noStrike">
                          <a:solidFill>
                            <a:srgbClr val="000000"/>
                          </a:solidFill>
                          <a:effectLst/>
                          <a:latin typeface="Aptos Narrow" panose="020B0004020202020204" pitchFamily="34" charset="0"/>
                        </a:rPr>
                        <a:t>If we have assessments stuck in the system that cannot progress beyond different stages of the assessment process, then we will not be able to deliver of our core services. </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Within Appetite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528801764"/>
                  </a:ext>
                </a:extLst>
              </a:tr>
              <a:tr h="360000">
                <a:tc>
                  <a:txBody>
                    <a:bodyPr/>
                    <a:lstStyle/>
                    <a:p>
                      <a:pPr marL="0" lvl="0" algn="l">
                        <a:buNone/>
                      </a:pPr>
                      <a:r>
                        <a:rPr lang="en-US" sz="1100">
                          <a:latin typeface="Aptos Narrow" panose="020B0004020202020204" pitchFamily="34" charset="0"/>
                        </a:rPr>
                        <a:t>Op3b. Delays in publishing reports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buNone/>
                      </a:pPr>
                      <a:r>
                        <a:rPr lang="en-US" sz="1100">
                          <a:latin typeface="Aptos Narrow" panose="020B0004020202020204" pitchFamily="34" charset="0"/>
                        </a:rPr>
                        <a:t>If we experience delays in publishing reports due to operational resource to prevent, then we will not provide timely delivery of assessment services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US" sz="1100" b="1">
                          <a:solidFill>
                            <a:srgbClr val="000000"/>
                          </a:solidFill>
                          <a:latin typeface="Aptos Narrow" panose="020B0004020202020204" pitchFamily="34" charset="0"/>
                        </a:rPr>
                        <a:t>Exceeds Appetite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4264224677"/>
                  </a:ext>
                </a:extLst>
              </a:tr>
              <a:tr h="360000">
                <a:tc>
                  <a:txBody>
                    <a:bodyPr/>
                    <a:lstStyle/>
                    <a:p>
                      <a:pPr marL="0" lvl="0" algn="l">
                        <a:buNone/>
                      </a:pPr>
                      <a:r>
                        <a:rPr lang="en-GB" sz="1100" b="0" i="0" u="none" strike="noStrike">
                          <a:solidFill>
                            <a:schemeClr val="tx1"/>
                          </a:solidFill>
                          <a:effectLst/>
                          <a:latin typeface="Aptos Narrow" panose="020B0004020202020204" pitchFamily="34" charset="0"/>
                        </a:rPr>
                        <a:t>Op4. Registration</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buNone/>
                      </a:pPr>
                      <a:r>
                        <a:rPr lang="en-US" sz="1100" b="0" i="0" u="none" strike="noStrike">
                          <a:solidFill>
                            <a:srgbClr val="000000"/>
                          </a:solidFill>
                          <a:effectLst/>
                          <a:latin typeface="Aptos Narrow" panose="020B0004020202020204" pitchFamily="34" charset="0"/>
                        </a:rPr>
                        <a:t>If we are unable to process registrations within 10 weeks, then we will not meet our SLA target impacting the market and our credibility</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Appetite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4061348735"/>
                  </a:ext>
                </a:extLst>
              </a:tr>
              <a:tr h="360000">
                <a:tc>
                  <a:txBody>
                    <a:bodyPr/>
                    <a:lstStyle/>
                    <a:p>
                      <a:pPr marL="0" lvl="0" algn="l">
                        <a:buNone/>
                      </a:pPr>
                      <a:r>
                        <a:rPr lang="en-US" sz="1100" b="0" i="0" u="none" strike="noStrike">
                          <a:solidFill>
                            <a:schemeClr val="tx1"/>
                          </a:solidFill>
                          <a:effectLst/>
                          <a:latin typeface="Aptos Narrow" panose="020B0004020202020204" pitchFamily="34" charset="0"/>
                        </a:rPr>
                        <a:t>Op5. Information of Concern</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buNone/>
                      </a:pPr>
                      <a:r>
                        <a:rPr lang="en-US" sz="1100" b="0" i="0" u="none" strike="noStrike">
                          <a:solidFill>
                            <a:srgbClr val="000000"/>
                          </a:solidFill>
                          <a:effectLst/>
                          <a:latin typeface="Aptos Narrow" panose="020B0004020202020204" pitchFamily="34" charset="0"/>
                        </a:rPr>
                        <a:t>If we do not meet ongoing information of concern KPIs whilst delivering quality and a satisfactory customer experience, then this will impact our ability to accurately identify and respond to regulatory risk</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Appetite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2903608409"/>
                  </a:ext>
                </a:extLst>
              </a:tr>
              <a:tr h="360000">
                <a:tc>
                  <a:txBody>
                    <a:bodyPr/>
                    <a:lstStyle/>
                    <a:p>
                      <a:pPr marL="0" lvl="0" algn="l">
                        <a:buNone/>
                      </a:pPr>
                      <a:r>
                        <a:rPr lang="en-GB" sz="1100" b="0" i="0" u="none" strike="noStrike">
                          <a:solidFill>
                            <a:srgbClr val="000000"/>
                          </a:solidFill>
                          <a:effectLst/>
                          <a:latin typeface="Aptos Narrow" panose="020B0004020202020204" pitchFamily="34" charset="0"/>
                        </a:rPr>
                        <a:t>Op11. Enforcement timeliness</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buNone/>
                      </a:pPr>
                      <a:r>
                        <a:rPr lang="en-US" sz="1100" b="0" i="0" u="none" strike="noStrike">
                          <a:solidFill>
                            <a:srgbClr val="000000"/>
                          </a:solidFill>
                          <a:effectLst/>
                          <a:latin typeface="Aptos Narrow" panose="020B0004020202020204" pitchFamily="34" charset="0"/>
                        </a:rPr>
                        <a:t>If our enforcement activity is delayed, then we will be unable to deliver our core duty to prosecute within time limitations </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16</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534991644"/>
                  </a:ext>
                </a:extLst>
              </a:tr>
              <a:tr h="360000">
                <a:tc>
                  <a:txBody>
                    <a:bodyPr/>
                    <a:lstStyle/>
                    <a:p>
                      <a:pPr marL="0" lvl="0" algn="l">
                        <a:buNone/>
                      </a:pPr>
                      <a:r>
                        <a:rPr lang="en-US" sz="1100">
                          <a:latin typeface="Aptos Narrow" panose="020B0004020202020204" pitchFamily="34" charset="0"/>
                        </a:rPr>
                        <a:t>Op13. Learning from Patient Safety Events (</a:t>
                      </a:r>
                      <a:r>
                        <a:rPr lang="en-US" sz="1100" err="1">
                          <a:latin typeface="Aptos Narrow" panose="020B0004020202020204" pitchFamily="34" charset="0"/>
                        </a:rPr>
                        <a:t>LfPSE</a:t>
                      </a:r>
                      <a:r>
                        <a:rPr lang="en-US" sz="1100">
                          <a:latin typeface="Aptos Narrow" panose="020B00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algn="l">
                        <a:buNone/>
                      </a:pPr>
                      <a:r>
                        <a:rPr lang="en-US" sz="1100">
                          <a:latin typeface="Aptos Narrow" panose="020B0004020202020204" pitchFamily="34" charset="0"/>
                        </a:rPr>
                        <a:t>If we do not have an effective process for reviewing reported patient safety events for NHS Trusts that equate to statutory notification requirements, then this can cause a delay in handling individual specific incidents and missed regulatory risk.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US" sz="1100">
                          <a:latin typeface="Aptos Narrow" panose="020B0004020202020204" pitchFamily="34" charset="0"/>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424555472"/>
                  </a:ext>
                </a:extLst>
              </a:tr>
              <a:tr h="360000">
                <a:tc>
                  <a:txBody>
                    <a:bodyPr/>
                    <a:lstStyle/>
                    <a:p>
                      <a:pPr marL="0" lvl="0" algn="l">
                        <a:buNone/>
                      </a:pPr>
                      <a:r>
                        <a:rPr lang="en-GB" sz="1100" b="0" i="0" u="none" strike="noStrike">
                          <a:solidFill>
                            <a:srgbClr val="000000"/>
                          </a:solidFill>
                          <a:effectLst/>
                          <a:latin typeface="Aptos Narrow" panose="020B0004020202020204" pitchFamily="34" charset="0"/>
                        </a:rPr>
                        <a:t>Reg1. Assessment Framework</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l">
                        <a:lnSpc>
                          <a:spcPct val="100000"/>
                        </a:lnSpc>
                        <a:buNone/>
                      </a:pPr>
                      <a:r>
                        <a:rPr lang="en-US" sz="1100" b="0" i="0" u="none" strike="noStrike" baseline="0" noProof="0">
                          <a:solidFill>
                            <a:srgbClr val="000000"/>
                          </a:solidFill>
                          <a:effectLst/>
                          <a:latin typeface="Aptos Narrow" panose="020B0004020202020204" pitchFamily="34" charset="0"/>
                        </a:rPr>
                        <a:t>If our Assessment Framework does not support our colleagues to deliver effective regulation, then we may be unable to ensure everyone receives safe, effective and compassionate care. </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15</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8</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a:solidFill>
                            <a:srgbClr val="000000"/>
                          </a:solidFill>
                          <a:effectLst/>
                          <a:latin typeface="Aptos Narrow" panose="020B0004020202020204" pitchFamily="34" charset="0"/>
                        </a:rPr>
                        <a:t>12</a:t>
                      </a:r>
                      <a:endParaRPr lang="en-US">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71755" lvl="0" algn="l">
                        <a:buNone/>
                      </a:pPr>
                      <a:r>
                        <a:rPr lang="en-GB" sz="1100" b="1" i="0" u="none" strike="noStrike">
                          <a:solidFill>
                            <a:srgbClr val="000000"/>
                          </a:solidFill>
                          <a:effectLst/>
                          <a:latin typeface="Aptos Narrow" panose="020B0004020202020204" pitchFamily="34" charset="0"/>
                        </a:rPr>
                        <a:t>Exceeds Tolerance</a:t>
                      </a:r>
                      <a:endParaRPr lang="en-US" sz="1100" b="1">
                        <a:solidFill>
                          <a:srgbClr val="000000"/>
                        </a:solidFill>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081116142"/>
                  </a:ext>
                </a:extLst>
              </a:tr>
            </a:tbl>
          </a:graphicData>
        </a:graphic>
      </p:graphicFrame>
    </p:spTree>
    <p:extLst>
      <p:ext uri="{BB962C8B-B14F-4D97-AF65-F5344CB8AC3E}">
        <p14:creationId xmlns:p14="http://schemas.microsoft.com/office/powerpoint/2010/main" val="2183974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DDD6ACC539BE47AF91F800D5290334" ma:contentTypeVersion="12" ma:contentTypeDescription="Create a new document." ma:contentTypeScope="" ma:versionID="5b5c94fd1cb7369406ab0576c9d66abf">
  <xsd:schema xmlns:xsd="http://www.w3.org/2001/XMLSchema" xmlns:xs="http://www.w3.org/2001/XMLSchema" xmlns:p="http://schemas.microsoft.com/office/2006/metadata/properties" xmlns:ns2="526f2256-11bb-417e-b1dc-9a404133e3d2" xmlns:ns3="fc320b86-9005-4e82-995c-209e46e9c996" targetNamespace="http://schemas.microsoft.com/office/2006/metadata/properties" ma:root="true" ma:fieldsID="c895e500eea936634d024c372998465b" ns2:_="" ns3:_="">
    <xsd:import namespace="526f2256-11bb-417e-b1dc-9a404133e3d2"/>
    <xsd:import namespace="fc320b86-9005-4e82-995c-209e46e9c99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6f2256-11bb-417e-b1dc-9a404133e3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320b86-9005-4e82-995c-209e46e9c99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d8fca0d-ac2b-417b-ab83-69ffc21bcb37}" ma:internalName="TaxCatchAll" ma:showField="CatchAllData" ma:web="fc320b86-9005-4e82-995c-209e46e9c9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6f2256-11bb-417e-b1dc-9a404133e3d2">
      <Terms xmlns="http://schemas.microsoft.com/office/infopath/2007/PartnerControls"/>
    </lcf76f155ced4ddcb4097134ff3c332f>
    <TaxCatchAll xmlns="fc320b86-9005-4e82-995c-209e46e9c996" xsi:nil="true"/>
  </documentManagement>
</p:properties>
</file>

<file path=customXml/itemProps1.xml><?xml version="1.0" encoding="utf-8"?>
<ds:datastoreItem xmlns:ds="http://schemas.openxmlformats.org/officeDocument/2006/customXml" ds:itemID="{9DF66579-A962-4CBE-9DDF-DBB15386DC7A}">
  <ds:schemaRefs>
    <ds:schemaRef ds:uri="http://schemas.microsoft.com/sharepoint/v3/contenttype/forms"/>
  </ds:schemaRefs>
</ds:datastoreItem>
</file>

<file path=customXml/itemProps2.xml><?xml version="1.0" encoding="utf-8"?>
<ds:datastoreItem xmlns:ds="http://schemas.openxmlformats.org/officeDocument/2006/customXml" ds:itemID="{C5E75065-C437-4577-8599-E231DF7C6E89}"/>
</file>

<file path=customXml/itemProps3.xml><?xml version="1.0" encoding="utf-8"?>
<ds:datastoreItem xmlns:ds="http://schemas.openxmlformats.org/officeDocument/2006/customXml" ds:itemID="{7F7D784C-D43E-4D40-A900-F06047087FB3}">
  <ds:schemaRefs>
    <ds:schemaRef ds:uri="1d162527-c308-4a98-98b8-9e726c57dd8b"/>
    <ds:schemaRef ds:uri="c497441b-d3fe-4788-8629-aff52d38f51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164ad382-3c4e-46c8-8941-bb10e29dc2a7"/>
    <ds:schemaRef ds:uri="69835d11-a58d-4a3a-98ba-45651de9bb33"/>
  </ds:schemaRefs>
</ds:datastoreItem>
</file>

<file path=docProps/app.xml><?xml version="1.0" encoding="utf-8"?>
<Properties xmlns="http://schemas.openxmlformats.org/officeDocument/2006/extended-properties" xmlns:vt="http://schemas.openxmlformats.org/officeDocument/2006/docPropsVTypes">
  <Template/>
  <TotalTime>0</TotalTime>
  <Words>3012</Words>
  <Application>Microsoft Office PowerPoint</Application>
  <PresentationFormat>Widescreen</PresentationFormat>
  <Paragraphs>900</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Balanced score card CQC Business Plan 2025/26   Month 6 | September 2025 CM/11/25/42 Item 4.2 Performance, Finance and Risk Updates for Q2 – Appendix A</vt:lpstr>
      <vt:lpstr>Measure categories</vt:lpstr>
      <vt:lpstr>Immediate Action Measures</vt:lpstr>
      <vt:lpstr>PowerPoint Presentation</vt:lpstr>
      <vt:lpstr>PowerPoint Presentation</vt:lpstr>
      <vt:lpstr>PowerPoint Presentation</vt:lpstr>
      <vt:lpstr>PowerPoint Presentation</vt:lpstr>
      <vt:lpstr>Culture and People</vt:lpstr>
      <vt:lpstr>Corporate Risk</vt:lpstr>
      <vt:lpstr>Corporate Risk</vt:lpstr>
      <vt:lpstr>Corporate Risk</vt:lpstr>
    </vt:vector>
  </TitlesOfParts>
  <Company>Care Quality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Katie OConnell</dc:creator>
  <cp:lastModifiedBy>Sarah Vallotton</cp:lastModifiedBy>
  <cp:revision>4</cp:revision>
  <dcterms:created xsi:type="dcterms:W3CDTF">2024-09-30T13:51:33Z</dcterms:created>
  <dcterms:modified xsi:type="dcterms:W3CDTF">2025-11-21T10:11:43Z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0x01010002DDD6ACC539BE47AF91F800D5290334</vt:lpwstr>
  </property>
  <property fmtid="{D5CDD505-2E9C-101B-9397-08002B2CF9AE}" pid="3" name="MediaServiceImageTags">
    <vt:lpwstr/>
  </property>
</Properties>
</file>